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93" r:id="rId4"/>
  </p:sldMasterIdLst>
  <p:notesMasterIdLst>
    <p:notesMasterId r:id="rId24"/>
  </p:notesMasterIdLst>
  <p:handoutMasterIdLst>
    <p:handoutMasterId r:id="rId25"/>
  </p:handoutMasterIdLst>
  <p:sldIdLst>
    <p:sldId id="440" r:id="rId5"/>
    <p:sldId id="441" r:id="rId6"/>
    <p:sldId id="442" r:id="rId7"/>
    <p:sldId id="443" r:id="rId8"/>
    <p:sldId id="464" r:id="rId9"/>
    <p:sldId id="444" r:id="rId10"/>
    <p:sldId id="466" r:id="rId11"/>
    <p:sldId id="447" r:id="rId12"/>
    <p:sldId id="448" r:id="rId13"/>
    <p:sldId id="449" r:id="rId14"/>
    <p:sldId id="452" r:id="rId15"/>
    <p:sldId id="453" r:id="rId16"/>
    <p:sldId id="457" r:id="rId17"/>
    <p:sldId id="456" r:id="rId18"/>
    <p:sldId id="458" r:id="rId19"/>
    <p:sldId id="459" r:id="rId20"/>
    <p:sldId id="460" r:id="rId21"/>
    <p:sldId id="462" r:id="rId22"/>
    <p:sldId id="463" r:id="rId23"/>
  </p:sldIdLst>
  <p:sldSz cx="15608300" cy="8778875"/>
  <p:notesSz cx="6858000" cy="9144000"/>
  <p:defaultTextStyle>
    <a:defPPr>
      <a:defRPr lang="en-US"/>
    </a:defPPr>
    <a:lvl1pPr marL="0" algn="l" defTabSz="1170659" rtl="0" eaLnBrk="1" latinLnBrk="0" hangingPunct="1">
      <a:defRPr sz="2300" kern="1200">
        <a:solidFill>
          <a:schemeClr val="tx1"/>
        </a:solidFill>
        <a:latin typeface="+mn-lt"/>
        <a:ea typeface="+mn-ea"/>
        <a:cs typeface="+mn-cs"/>
      </a:defRPr>
    </a:lvl1pPr>
    <a:lvl2pPr marL="585330" algn="l" defTabSz="1170659" rtl="0" eaLnBrk="1" latinLnBrk="0" hangingPunct="1">
      <a:defRPr sz="2300" kern="1200">
        <a:solidFill>
          <a:schemeClr val="tx1"/>
        </a:solidFill>
        <a:latin typeface="+mn-lt"/>
        <a:ea typeface="+mn-ea"/>
        <a:cs typeface="+mn-cs"/>
      </a:defRPr>
    </a:lvl2pPr>
    <a:lvl3pPr marL="1170659" algn="l" defTabSz="1170659" rtl="0" eaLnBrk="1" latinLnBrk="0" hangingPunct="1">
      <a:defRPr sz="2300" kern="1200">
        <a:solidFill>
          <a:schemeClr val="tx1"/>
        </a:solidFill>
        <a:latin typeface="+mn-lt"/>
        <a:ea typeface="+mn-ea"/>
        <a:cs typeface="+mn-cs"/>
      </a:defRPr>
    </a:lvl3pPr>
    <a:lvl4pPr marL="1755989" algn="l" defTabSz="1170659" rtl="0" eaLnBrk="1" latinLnBrk="0" hangingPunct="1">
      <a:defRPr sz="2300" kern="1200">
        <a:solidFill>
          <a:schemeClr val="tx1"/>
        </a:solidFill>
        <a:latin typeface="+mn-lt"/>
        <a:ea typeface="+mn-ea"/>
        <a:cs typeface="+mn-cs"/>
      </a:defRPr>
    </a:lvl4pPr>
    <a:lvl5pPr marL="2341319" algn="l" defTabSz="1170659" rtl="0" eaLnBrk="1" latinLnBrk="0" hangingPunct="1">
      <a:defRPr sz="2300" kern="1200">
        <a:solidFill>
          <a:schemeClr val="tx1"/>
        </a:solidFill>
        <a:latin typeface="+mn-lt"/>
        <a:ea typeface="+mn-ea"/>
        <a:cs typeface="+mn-cs"/>
      </a:defRPr>
    </a:lvl5pPr>
    <a:lvl6pPr marL="2926649" algn="l" defTabSz="1170659" rtl="0" eaLnBrk="1" latinLnBrk="0" hangingPunct="1">
      <a:defRPr sz="2300" kern="1200">
        <a:solidFill>
          <a:schemeClr val="tx1"/>
        </a:solidFill>
        <a:latin typeface="+mn-lt"/>
        <a:ea typeface="+mn-ea"/>
        <a:cs typeface="+mn-cs"/>
      </a:defRPr>
    </a:lvl6pPr>
    <a:lvl7pPr marL="3511978" algn="l" defTabSz="1170659" rtl="0" eaLnBrk="1" latinLnBrk="0" hangingPunct="1">
      <a:defRPr sz="2300" kern="1200">
        <a:solidFill>
          <a:schemeClr val="tx1"/>
        </a:solidFill>
        <a:latin typeface="+mn-lt"/>
        <a:ea typeface="+mn-ea"/>
        <a:cs typeface="+mn-cs"/>
      </a:defRPr>
    </a:lvl7pPr>
    <a:lvl8pPr marL="4097308" algn="l" defTabSz="1170659" rtl="0" eaLnBrk="1" latinLnBrk="0" hangingPunct="1">
      <a:defRPr sz="2300" kern="1200">
        <a:solidFill>
          <a:schemeClr val="tx1"/>
        </a:solidFill>
        <a:latin typeface="+mn-lt"/>
        <a:ea typeface="+mn-ea"/>
        <a:cs typeface="+mn-cs"/>
      </a:defRPr>
    </a:lvl8pPr>
    <a:lvl9pPr marL="4682638" algn="l" defTabSz="1170659" rtl="0" eaLnBrk="1" latinLnBrk="0" hangingPunct="1">
      <a:defRPr sz="23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D2"/>
    <a:srgbClr val="333399"/>
    <a:srgbClr val="00DCFF"/>
    <a:srgbClr val="111111"/>
    <a:srgbClr val="008DA4"/>
    <a:srgbClr val="7D0D00"/>
    <a:srgbClr val="164613"/>
    <a:srgbClr val="072B60"/>
    <a:srgbClr val="21DCFE"/>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3" autoAdjust="0"/>
    <p:restoredTop sz="77580" autoAdjust="0"/>
  </p:normalViewPr>
  <p:slideViewPr>
    <p:cSldViewPr snapToGrid="0">
      <p:cViewPr>
        <p:scale>
          <a:sx n="40" d="100"/>
          <a:sy n="40" d="100"/>
        </p:scale>
        <p:origin x="-1134" y="-216"/>
      </p:cViewPr>
      <p:guideLst>
        <p:guide orient="horz" pos="184"/>
        <p:guide orient="horz" pos="1536"/>
        <p:guide orient="horz" pos="3502"/>
        <p:guide orient="horz" pos="5346"/>
        <p:guide orient="horz" pos="1905"/>
        <p:guide orient="horz" pos="1167"/>
        <p:guide pos="4916"/>
        <p:guide pos="419"/>
        <p:guide pos="1524"/>
        <p:guide pos="9412"/>
        <p:guide pos="9044"/>
        <p:guide pos="782"/>
      </p:guideLst>
    </p:cSldViewPr>
  </p:slideViewPr>
  <p:outlineViewPr>
    <p:cViewPr>
      <p:scale>
        <a:sx n="33" d="100"/>
        <a:sy n="33" d="100"/>
      </p:scale>
      <p:origin x="0" y="3378"/>
    </p:cViewPr>
  </p:outlineViewPr>
  <p:notesTextViewPr>
    <p:cViewPr>
      <p:scale>
        <a:sx n="100" d="100"/>
        <a:sy n="100" d="100"/>
      </p:scale>
      <p:origin x="0" y="0"/>
    </p:cViewPr>
  </p:notesTextViewPr>
  <p:sorterViewPr>
    <p:cViewPr>
      <p:scale>
        <a:sx n="100" d="100"/>
        <a:sy n="100" d="100"/>
      </p:scale>
      <p:origin x="0" y="16668"/>
    </p:cViewPr>
  </p:sorterViewPr>
  <p:notesViewPr>
    <p:cSldViewPr snapToGrid="0" showGuides="1">
      <p:cViewPr varScale="1">
        <p:scale>
          <a:sx n="98" d="100"/>
          <a:sy n="98" d="100"/>
        </p:scale>
        <p:origin x="-3516" y="-1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9/11/2012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9/11/2012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1170659" rtl="0" eaLnBrk="1" latinLnBrk="0" hangingPunct="1">
      <a:lnSpc>
        <a:spcPct val="90000"/>
      </a:lnSpc>
      <a:spcAft>
        <a:spcPts val="426"/>
      </a:spcAft>
      <a:defRPr sz="1200" kern="1200">
        <a:solidFill>
          <a:schemeClr val="tx1"/>
        </a:solidFill>
        <a:latin typeface="Segoe UI" pitchFamily="34" charset="0"/>
        <a:ea typeface="+mn-ea"/>
        <a:cs typeface="+mn-cs"/>
      </a:defRPr>
    </a:lvl1pPr>
    <a:lvl2pPr marL="272680" indent="-135493" algn="l" defTabSz="1170659" rtl="0" eaLnBrk="1" latinLnBrk="0" hangingPunct="1">
      <a:lnSpc>
        <a:spcPct val="90000"/>
      </a:lnSpc>
      <a:spcAft>
        <a:spcPts val="426"/>
      </a:spcAft>
      <a:buFont typeface="Arial" pitchFamily="34" charset="0"/>
      <a:buChar char="•"/>
      <a:defRPr sz="1200" kern="1200">
        <a:solidFill>
          <a:schemeClr val="tx1"/>
        </a:solidFill>
        <a:latin typeface="Segoe UI" pitchFamily="34" charset="0"/>
        <a:ea typeface="+mn-ea"/>
        <a:cs typeface="+mn-cs"/>
      </a:defRPr>
    </a:lvl2pPr>
    <a:lvl3pPr marL="420028" indent="-147350" algn="l" defTabSz="1170659" rtl="0" eaLnBrk="1" latinLnBrk="0" hangingPunct="1">
      <a:lnSpc>
        <a:spcPct val="90000"/>
      </a:lnSpc>
      <a:spcAft>
        <a:spcPts val="426"/>
      </a:spcAft>
      <a:buFont typeface="Arial" pitchFamily="34" charset="0"/>
      <a:buChar char="•"/>
      <a:defRPr sz="1200" kern="1200">
        <a:solidFill>
          <a:schemeClr val="tx1"/>
        </a:solidFill>
        <a:latin typeface="Segoe UI" pitchFamily="34" charset="0"/>
        <a:ea typeface="+mn-ea"/>
        <a:cs typeface="+mn-cs"/>
      </a:defRPr>
    </a:lvl3pPr>
    <a:lvl4pPr marL="618188" indent="-187997" algn="l" defTabSz="1170659" rtl="0" eaLnBrk="1" latinLnBrk="0" hangingPunct="1">
      <a:lnSpc>
        <a:spcPct val="90000"/>
      </a:lnSpc>
      <a:spcAft>
        <a:spcPts val="426"/>
      </a:spcAft>
      <a:buFont typeface="Arial" pitchFamily="34" charset="0"/>
      <a:buChar char="•"/>
      <a:defRPr sz="1200" kern="1200">
        <a:solidFill>
          <a:schemeClr val="tx1"/>
        </a:solidFill>
        <a:latin typeface="Segoe UI" pitchFamily="34" charset="0"/>
        <a:ea typeface="+mn-ea"/>
        <a:cs typeface="+mn-cs"/>
      </a:defRPr>
    </a:lvl4pPr>
    <a:lvl5pPr marL="787553" indent="-147350" algn="l" defTabSz="1170659" rtl="0" eaLnBrk="1" latinLnBrk="0" hangingPunct="1">
      <a:lnSpc>
        <a:spcPct val="90000"/>
      </a:lnSpc>
      <a:spcAft>
        <a:spcPts val="426"/>
      </a:spcAft>
      <a:buFont typeface="Arial" pitchFamily="34" charset="0"/>
      <a:buChar char="•"/>
      <a:defRPr sz="1200" kern="1200">
        <a:solidFill>
          <a:schemeClr val="tx1"/>
        </a:solidFill>
        <a:latin typeface="Segoe UI" pitchFamily="34" charset="0"/>
        <a:ea typeface="+mn-ea"/>
        <a:cs typeface="+mn-cs"/>
      </a:defRPr>
    </a:lvl5pPr>
    <a:lvl6pPr marL="2926649" algn="l" defTabSz="1170659" rtl="0" eaLnBrk="1" latinLnBrk="0" hangingPunct="1">
      <a:defRPr sz="1500" kern="1200">
        <a:solidFill>
          <a:schemeClr val="tx1"/>
        </a:solidFill>
        <a:latin typeface="+mn-lt"/>
        <a:ea typeface="+mn-ea"/>
        <a:cs typeface="+mn-cs"/>
      </a:defRPr>
    </a:lvl6pPr>
    <a:lvl7pPr marL="3511978" algn="l" defTabSz="1170659" rtl="0" eaLnBrk="1" latinLnBrk="0" hangingPunct="1">
      <a:defRPr sz="1500" kern="1200">
        <a:solidFill>
          <a:schemeClr val="tx1"/>
        </a:solidFill>
        <a:latin typeface="+mn-lt"/>
        <a:ea typeface="+mn-ea"/>
        <a:cs typeface="+mn-cs"/>
      </a:defRPr>
    </a:lvl7pPr>
    <a:lvl8pPr marL="4097308" algn="l" defTabSz="1170659" rtl="0" eaLnBrk="1" latinLnBrk="0" hangingPunct="1">
      <a:defRPr sz="1500" kern="1200">
        <a:solidFill>
          <a:schemeClr val="tx1"/>
        </a:solidFill>
        <a:latin typeface="+mn-lt"/>
        <a:ea typeface="+mn-ea"/>
        <a:cs typeface="+mn-cs"/>
      </a:defRPr>
    </a:lvl8pPr>
    <a:lvl9pPr marL="4682638" algn="l" defTabSz="117065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Windows, Bing,</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PowerPoint, Internet Explorer, Visual Studio, </a:t>
            </a:r>
            <a:r>
              <a:rPr lang="en-US" sz="1200" kern="1200" dirty="0" err="1" smtClean="0">
                <a:solidFill>
                  <a:schemeClr val="tx1"/>
                </a:solidFill>
                <a:latin typeface="+mn-lt"/>
                <a:ea typeface="+mn-ea"/>
                <a:cs typeface="+mn-cs"/>
              </a:rPr>
              <a:t>WebMatrix</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DreamSpark</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and Silverlight</a:t>
            </a:r>
            <a:r>
              <a:rPr lang="en-US" sz="1200" kern="1200" dirty="0" smtClean="0">
                <a:solidFill>
                  <a:schemeClr val="tx1"/>
                </a:solidFill>
                <a:latin typeface="+mn-lt"/>
                <a:ea typeface="+mn-ea"/>
                <a:cs typeface="+mn-cs"/>
              </a:rPr>
              <a:t> are either registered trademarks or trademarks of Microsoft Corporation in the United States and/or other countries. Other product and company names mentioned herein may be the trademarks of their respective owners.</a:t>
            </a:r>
          </a:p>
          <a:p>
            <a:r>
              <a:rPr lang="en-US" sz="1200" kern="1200" dirty="0" smtClean="0">
                <a:solidFill>
                  <a:schemeClr val="tx1"/>
                </a:solidFill>
                <a:latin typeface="+mn-lt"/>
                <a:ea typeface="+mn-ea"/>
                <a:cs typeface="+mn-cs"/>
              </a:rPr>
              <a:t>The example companies, organizations, products, domain names, e-mail addresses, logos, people, places, and events depicted herein are fictitious. No association with any real company, organization, product, domain name, e-mail address, logo, person, place, or event is intended or should be inferred. </a:t>
            </a:r>
          </a:p>
          <a:p>
            <a:r>
              <a:rPr lang="en-US" sz="1200" kern="1200" dirty="0" smtClean="0">
                <a:solidFill>
                  <a:schemeClr val="tx1"/>
                </a:solidFill>
                <a:latin typeface="+mn-lt"/>
                <a:ea typeface="+mn-ea"/>
                <a:cs typeface="+mn-cs"/>
              </a:rPr>
              <a:t>The information contained in this tutorial is provided without any express, statutory, or implied warranties. Neither the authors, Microsoft Corporation, nor its resellers or distributors will be held liable for any damages caused or alleged to be caused either directly or indirectly by this tutorial.</a:t>
            </a:r>
          </a:p>
          <a:p>
            <a:r>
              <a:rPr lang="en-US" sz="1200" kern="1200" dirty="0" smtClean="0">
                <a:solidFill>
                  <a:schemeClr val="tx1"/>
                </a:solidFill>
                <a:latin typeface="+mn-lt"/>
                <a:ea typeface="+mn-ea"/>
                <a:cs typeface="+mn-cs"/>
              </a:rPr>
              <a:t>Copyright 2012 by Microsoft Corporation.</a:t>
            </a:r>
          </a:p>
        </p:txBody>
      </p:sp>
      <p:sp>
        <p:nvSpPr>
          <p:cNvPr id="4" name="Slide Number Placeholder 3"/>
          <p:cNvSpPr>
            <a:spLocks noGrp="1"/>
          </p:cNvSpPr>
          <p:nvPr>
            <p:ph type="sldNum" sz="quarter" idx="10"/>
          </p:nvPr>
        </p:nvSpPr>
        <p:spPr/>
        <p:txBody>
          <a:bodyPr/>
          <a:lstStyle/>
          <a:p>
            <a:fld id="{1DD98CA6-83E8-544E-A531-CC859E4DCC81}"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Finance app uses text and imagery in a structured, clear manner.</a:t>
            </a:r>
            <a:endParaRPr lang="en-US"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DD98CA6-83E8-544E-A531-CC859E4DCC81}" type="slidenum">
              <a:rPr lang="en-US" smtClean="0"/>
              <a:pPr/>
              <a:t>10</a:t>
            </a:fld>
            <a:endParaRPr lang="en-US" dirty="0"/>
          </a:p>
        </p:txBody>
      </p:sp>
    </p:spTree>
    <p:extLst>
      <p:ext uri="{BB962C8B-B14F-4D97-AF65-F5344CB8AC3E}">
        <p14:creationId xmlns:p14="http://schemas.microsoft.com/office/powerpoint/2010/main" val="37712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70659" rtl="0" eaLnBrk="1" fontAlgn="auto" latinLnBrk="0" hangingPunct="1">
              <a:lnSpc>
                <a:spcPct val="90000"/>
              </a:lnSpc>
              <a:spcBef>
                <a:spcPts val="0"/>
              </a:spcBef>
              <a:spcAft>
                <a:spcPts val="426"/>
              </a:spcAft>
              <a:buClrTx/>
              <a:buSzTx/>
              <a:buFontTx/>
              <a:buNone/>
              <a:tabLst/>
              <a:defRPr/>
            </a:pPr>
            <a:r>
              <a:rPr lang="en-US" sz="1200" dirty="0" smtClean="0"/>
              <a:t>In Windows 8, users are able to complete core scenarios, such as launching applications, searching, sharing and navigating the content of their system just by using the canvas. In the perfect Windows 8 environment, a user directly manipulates the content on the app's canvas, rather than adding commands that act on the content. In Windows 8, two applications can be displayed in the canvas, one in Snap view, and the other in the Main window.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3528696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 bar changes</a:t>
            </a:r>
            <a:r>
              <a:rPr lang="en-US" baseline="0" dirty="0" smtClean="0"/>
              <a:t> depending upon context, such as when an image is selected.</a:t>
            </a:r>
            <a:endParaRPr lang="en-US" dirty="0"/>
          </a:p>
        </p:txBody>
      </p:sp>
      <p:sp>
        <p:nvSpPr>
          <p:cNvPr id="4" name="Slide Number Placeholder 3"/>
          <p:cNvSpPr>
            <a:spLocks noGrp="1"/>
          </p:cNvSpPr>
          <p:nvPr>
            <p:ph type="sldNum" sz="quarter" idx="10"/>
          </p:nvPr>
        </p:nvSpPr>
        <p:spPr/>
        <p:txBody>
          <a:bodyPr/>
          <a:lstStyle/>
          <a:p>
            <a:fld id="{1DD98CA6-83E8-544E-A531-CC859E4DCC81}" type="slidenum">
              <a:rPr lang="en-US" smtClean="0"/>
              <a:pPr/>
              <a:t>17</a:t>
            </a:fld>
            <a:endParaRPr lang="en-US" dirty="0"/>
          </a:p>
        </p:txBody>
      </p:sp>
    </p:spTree>
    <p:extLst>
      <p:ext uri="{BB962C8B-B14F-4D97-AF65-F5344CB8AC3E}">
        <p14:creationId xmlns:p14="http://schemas.microsoft.com/office/powerpoint/2010/main" val="323624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Module 10 is focused on designing apps to be</a:t>
            </a:r>
            <a:r>
              <a:rPr lang="en-US" baseline="0" dirty="0" smtClean="0"/>
              <a:t> optimized for use in the various </a:t>
            </a:r>
            <a:r>
              <a:rPr lang="en-US" dirty="0" smtClean="0"/>
              <a:t>views</a:t>
            </a:r>
            <a:endParaRPr lang="en-US" dirty="0"/>
          </a:p>
        </p:txBody>
      </p:sp>
      <p:sp>
        <p:nvSpPr>
          <p:cNvPr id="4" name="Slide Number Placeholder 3"/>
          <p:cNvSpPr>
            <a:spLocks noGrp="1"/>
          </p:cNvSpPr>
          <p:nvPr>
            <p:ph type="sldNum" sz="quarter" idx="10"/>
          </p:nvPr>
        </p:nvSpPr>
        <p:spPr/>
        <p:txBody>
          <a:bodyPr/>
          <a:lstStyle/>
          <a:p>
            <a:fld id="{1DD98CA6-83E8-544E-A531-CC859E4DCC81}" type="slidenum">
              <a:rPr lang="en-US" smtClean="0"/>
              <a:pPr/>
              <a:t>18</a:t>
            </a:fld>
            <a:endParaRPr lang="en-US" dirty="0"/>
          </a:p>
        </p:txBody>
      </p:sp>
    </p:spTree>
    <p:extLst>
      <p:ext uri="{BB962C8B-B14F-4D97-AF65-F5344CB8AC3E}">
        <p14:creationId xmlns:p14="http://schemas.microsoft.com/office/powerpoint/2010/main" val="37415481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DD98CA6-83E8-544E-A531-CC859E4DCC81}" type="slidenum">
              <a:rPr lang="en-US" smtClean="0"/>
              <a:pPr/>
              <a:t>19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u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080" y="3485191"/>
            <a:ext cx="13116012" cy="1950217"/>
          </a:xfrm>
        </p:spPr>
        <p:txBody>
          <a:bodyPr anchor="ctr">
            <a:noAutofit/>
          </a:bodyPr>
          <a:lstStyle>
            <a:lvl1pPr algn="ctr">
              <a:lnSpc>
                <a:spcPct val="90000"/>
              </a:lnSpc>
              <a:defRPr sz="7700" spc="-384"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842574" y="7267588"/>
            <a:ext cx="13116013" cy="593009"/>
          </a:xfrm>
        </p:spPr>
        <p:txBody>
          <a:bodyPr>
            <a:noAutofit/>
          </a:bodyPr>
          <a:lstStyle>
            <a:lvl1pPr marL="0" indent="0" algn="l">
              <a:lnSpc>
                <a:spcPct val="90000"/>
              </a:lnSpc>
              <a:spcBef>
                <a:spcPts val="0"/>
              </a:spcBef>
              <a:buNone/>
              <a:defRPr sz="2600" b="1" cap="all" baseline="0">
                <a:solidFill>
                  <a:schemeClr val="bg1">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842574" y="7835960"/>
            <a:ext cx="6832442" cy="283667"/>
          </a:xfrm>
        </p:spPr>
        <p:txBody>
          <a:bodyPr/>
          <a:lstStyle>
            <a:lvl1pPr marL="0" indent="0">
              <a:buNone/>
              <a:defRPr sz="20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3215865" y="475095"/>
            <a:ext cx="1675577" cy="352445"/>
          </a:xfrm>
          <a:prstGeom prst="rect">
            <a:avLst/>
          </a:prstGeom>
        </p:spPr>
      </p:pic>
    </p:spTree>
    <p:extLst>
      <p:ext uri="{BB962C8B-B14F-4D97-AF65-F5344CB8AC3E}">
        <p14:creationId xmlns:p14="http://schemas.microsoft.com/office/powerpoint/2010/main" val="16622647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Content">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4954" y="2473023"/>
            <a:ext cx="14276777" cy="1935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4" name="Text Placeholder 3"/>
          <p:cNvSpPr>
            <a:spLocks noGrp="1"/>
          </p:cNvSpPr>
          <p:nvPr>
            <p:ph type="body" sz="quarter" idx="11"/>
          </p:nvPr>
        </p:nvSpPr>
        <p:spPr>
          <a:xfrm>
            <a:off x="784448" y="1830511"/>
            <a:ext cx="14162097" cy="276999"/>
          </a:xfrm>
        </p:spPr>
        <p:txBody>
          <a:bodyPr/>
          <a:lstStyle>
            <a:lvl1pPr marL="0" indent="0">
              <a:buNone/>
              <a:defRPr sz="20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7" name="TextBox 6"/>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
        <p:nvSpPr>
          <p:cNvPr id="9" name="TextBox 8"/>
          <p:cNvSpPr txBox="1"/>
          <p:nvPr userDrawn="1"/>
        </p:nvSpPr>
        <p:spPr>
          <a:xfrm>
            <a:off x="1308670" y="8127744"/>
            <a:ext cx="909191"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6/29/2011</a:t>
            </a:r>
          </a:p>
        </p:txBody>
      </p:sp>
      <p:sp>
        <p:nvSpPr>
          <p:cNvPr id="10" name="TextBox 9"/>
          <p:cNvSpPr txBox="1"/>
          <p:nvPr userDrawn="1"/>
        </p:nvSpPr>
        <p:spPr>
          <a:xfrm>
            <a:off x="743884" y="8303298"/>
            <a:ext cx="1749503"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MICROSOFT CONFIDENTIAL</a:t>
            </a:r>
          </a:p>
        </p:txBody>
      </p:sp>
    </p:spTree>
    <p:extLst>
      <p:ext uri="{BB962C8B-B14F-4D97-AF65-F5344CB8AC3E}">
        <p14:creationId xmlns:p14="http://schemas.microsoft.com/office/powerpoint/2010/main" val="228701458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774954" y="2473023"/>
            <a:ext cx="14276777" cy="193591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4" name="Text Placeholder 3"/>
          <p:cNvSpPr>
            <a:spLocks noGrp="1"/>
          </p:cNvSpPr>
          <p:nvPr>
            <p:ph type="body" sz="quarter" idx="11"/>
          </p:nvPr>
        </p:nvSpPr>
        <p:spPr>
          <a:xfrm>
            <a:off x="784448" y="1830511"/>
            <a:ext cx="14162097" cy="276999"/>
          </a:xfrm>
        </p:spPr>
        <p:txBody>
          <a:bodyPr/>
          <a:lstStyle>
            <a:lvl1pPr marL="0" indent="0">
              <a:buNone/>
              <a:defRPr sz="20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7" name="TextBox 6"/>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Tree>
    <p:extLst>
      <p:ext uri="{BB962C8B-B14F-4D97-AF65-F5344CB8AC3E}">
        <p14:creationId xmlns:p14="http://schemas.microsoft.com/office/powerpoint/2010/main" val="42066157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s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4954" y="2473023"/>
            <a:ext cx="14276777" cy="425501"/>
          </a:xfrm>
        </p:spPr>
        <p:txBody>
          <a:bodyPr/>
          <a:lstStyle>
            <a:lvl1pPr marL="0" indent="0">
              <a:buNone/>
              <a:defRPr/>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4" name="Text Placeholder 3"/>
          <p:cNvSpPr>
            <a:spLocks noGrp="1"/>
          </p:cNvSpPr>
          <p:nvPr>
            <p:ph type="body" sz="quarter" idx="11"/>
          </p:nvPr>
        </p:nvSpPr>
        <p:spPr>
          <a:xfrm>
            <a:off x="784448" y="1830511"/>
            <a:ext cx="14162097" cy="276999"/>
          </a:xfrm>
        </p:spPr>
        <p:txBody>
          <a:bodyPr/>
          <a:lstStyle>
            <a:lvl1pPr marL="0" indent="0">
              <a:buNone/>
              <a:defRPr sz="20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7" name="TextBox 6"/>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Tree>
    <p:extLst>
      <p:ext uri="{BB962C8B-B14F-4D97-AF65-F5344CB8AC3E}">
        <p14:creationId xmlns:p14="http://schemas.microsoft.com/office/powerpoint/2010/main" val="94756103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Paragraph">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4954" y="2473023"/>
            <a:ext cx="14276777" cy="425501"/>
          </a:xfrm>
        </p:spPr>
        <p:txBody>
          <a:bodyPr/>
          <a:lstStyle>
            <a:lvl1pPr marL="0" indent="0">
              <a:buNone/>
              <a:defRPr/>
            </a:lvl1pPr>
          </a:lstStyle>
          <a:p>
            <a:pPr lvl="0"/>
            <a:r>
              <a:rPr lang="en-US" smtClean="0"/>
              <a:t>Click to edit Master text styles</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4" name="Text Placeholder 3"/>
          <p:cNvSpPr>
            <a:spLocks noGrp="1"/>
          </p:cNvSpPr>
          <p:nvPr>
            <p:ph type="body" sz="quarter" idx="11"/>
          </p:nvPr>
        </p:nvSpPr>
        <p:spPr>
          <a:xfrm>
            <a:off x="784448" y="1830511"/>
            <a:ext cx="14162097" cy="276999"/>
          </a:xfrm>
        </p:spPr>
        <p:txBody>
          <a:bodyPr/>
          <a:lstStyle>
            <a:lvl1pPr marL="0" indent="0">
              <a:buNone/>
              <a:defRPr sz="2000" b="1" cap="all" baseline="0"/>
            </a:lvl1pPr>
          </a:lstStyle>
          <a:p>
            <a:pPr lvl="0"/>
            <a:r>
              <a:rPr lang="en-US" smtClean="0"/>
              <a:t>Click to edit Master text styles</a:t>
            </a:r>
          </a:p>
        </p:txBody>
      </p:sp>
      <p:sp>
        <p:nvSpPr>
          <p:cNvPr id="8" name="Text Placeholder 8"/>
          <p:cNvSpPr>
            <a:spLocks noGrp="1"/>
          </p:cNvSpPr>
          <p:nvPr>
            <p:ph type="body" sz="quarter" idx="12"/>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7" name="TextBox 6"/>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Tree>
    <p:extLst>
      <p:ext uri="{BB962C8B-B14F-4D97-AF65-F5344CB8AC3E}">
        <p14:creationId xmlns:p14="http://schemas.microsoft.com/office/powerpoint/2010/main" val="37744788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774954" y="1991030"/>
            <a:ext cx="14276777" cy="1935915"/>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5" name="Text Placeholder 8"/>
          <p:cNvSpPr>
            <a:spLocks noGrp="1"/>
          </p:cNvSpPr>
          <p:nvPr>
            <p:ph type="body" sz="quarter" idx="11"/>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6" name="TextBox 5"/>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4" name="Text Placeholder 8"/>
          <p:cNvSpPr>
            <a:spLocks noGrp="1"/>
          </p:cNvSpPr>
          <p:nvPr>
            <p:ph type="body" sz="quarter" idx="11"/>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5" name="TextBox 4"/>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
        <p:nvSpPr>
          <p:cNvPr id="6" name="TextBox 5"/>
          <p:cNvSpPr txBox="1"/>
          <p:nvPr userDrawn="1"/>
        </p:nvSpPr>
        <p:spPr>
          <a:xfrm>
            <a:off x="1308670" y="8127744"/>
            <a:ext cx="909191"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6/29/2011</a:t>
            </a:r>
          </a:p>
        </p:txBody>
      </p:sp>
      <p:sp>
        <p:nvSpPr>
          <p:cNvPr id="7" name="TextBox 6"/>
          <p:cNvSpPr txBox="1"/>
          <p:nvPr userDrawn="1"/>
        </p:nvSpPr>
        <p:spPr>
          <a:xfrm>
            <a:off x="743884" y="8303298"/>
            <a:ext cx="1749503"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MICROSOFT CONFIDENTIAL</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080" y="3485191"/>
            <a:ext cx="13116012" cy="1950217"/>
          </a:xfrm>
        </p:spPr>
        <p:txBody>
          <a:bodyPr anchor="ctr">
            <a:noAutofit/>
          </a:bodyPr>
          <a:lstStyle>
            <a:lvl1pPr algn="ctr">
              <a:lnSpc>
                <a:spcPct val="90000"/>
              </a:lnSpc>
              <a:defRPr sz="7700" spc="-384" baseline="0">
                <a:solidFill>
                  <a:schemeClr val="accent6">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842574" y="7267588"/>
            <a:ext cx="13116013" cy="593009"/>
          </a:xfrm>
        </p:spPr>
        <p:txBody>
          <a:bodyPr>
            <a:noAutofit/>
          </a:bodyPr>
          <a:lstStyle>
            <a:lvl1pPr marL="0" indent="0" algn="l">
              <a:lnSpc>
                <a:spcPct val="90000"/>
              </a:lnSpc>
              <a:spcBef>
                <a:spcPts val="0"/>
              </a:spcBef>
              <a:buNone/>
              <a:defRPr sz="2600" b="1" cap="all" baseline="0">
                <a:solidFill>
                  <a:schemeClr val="tx1">
                    <a:lumMod val="75000"/>
                    <a:lumOff val="25000"/>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842574" y="7835960"/>
            <a:ext cx="6832442" cy="283667"/>
          </a:xfrm>
        </p:spPr>
        <p:txBody>
          <a:bodyPr/>
          <a:lstStyle>
            <a:lvl1pPr marL="0" indent="0">
              <a:buNone/>
              <a:defRPr sz="2000" baseline="0">
                <a:solidFill>
                  <a:schemeClr val="tx1">
                    <a:lumMod val="75000"/>
                    <a:lumOff val="25000"/>
                    <a:alpha val="99000"/>
                  </a:schemeClr>
                </a:solidFill>
              </a:defRPr>
            </a:lvl1pPr>
          </a:lstStyle>
          <a:p>
            <a:pPr lvl="0"/>
            <a:r>
              <a:rPr lang="en-US" dirty="0" smtClean="0"/>
              <a:t>Click to edit presenter and date</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Tree>
    <p:extLst>
      <p:ext uri="{BB962C8B-B14F-4D97-AF65-F5344CB8AC3E}">
        <p14:creationId xmlns:p14="http://schemas.microsoft.com/office/powerpoint/2010/main" val="5389253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664745" y="1853317"/>
            <a:ext cx="14276777" cy="193591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080" y="3485191"/>
            <a:ext cx="13116012" cy="1950217"/>
          </a:xfrm>
        </p:spPr>
        <p:txBody>
          <a:bodyPr anchor="ctr">
            <a:noAutofit/>
          </a:bodyPr>
          <a:lstStyle>
            <a:lvl1pPr algn="ctr">
              <a:lnSpc>
                <a:spcPct val="90000"/>
              </a:lnSpc>
              <a:defRPr sz="7700" spc="-384"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842574" y="7267588"/>
            <a:ext cx="13116013" cy="593009"/>
          </a:xfrm>
        </p:spPr>
        <p:txBody>
          <a:bodyPr>
            <a:noAutofit/>
          </a:bodyPr>
          <a:lstStyle>
            <a:lvl1pPr marL="0" indent="0" algn="l">
              <a:lnSpc>
                <a:spcPct val="90000"/>
              </a:lnSpc>
              <a:spcBef>
                <a:spcPts val="0"/>
              </a:spcBef>
              <a:buNone/>
              <a:defRPr sz="2600" b="1" cap="all" baseline="0">
                <a:solidFill>
                  <a:schemeClr val="bg1">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dirty="0" smtClean="0"/>
              <a:t>This is a subtitle</a:t>
            </a:r>
            <a:endParaRPr lang="en-US" dirty="0"/>
          </a:p>
        </p:txBody>
      </p:sp>
      <p:sp>
        <p:nvSpPr>
          <p:cNvPr id="13" name="Text Placeholder 12"/>
          <p:cNvSpPr>
            <a:spLocks noGrp="1"/>
          </p:cNvSpPr>
          <p:nvPr>
            <p:ph type="body" sz="quarter" idx="10" hasCustomPrompt="1"/>
          </p:nvPr>
        </p:nvSpPr>
        <p:spPr>
          <a:xfrm>
            <a:off x="842574" y="7835960"/>
            <a:ext cx="6832442" cy="283667"/>
          </a:xfrm>
        </p:spPr>
        <p:txBody>
          <a:bodyPr/>
          <a:lstStyle>
            <a:lvl1pPr marL="0" indent="0">
              <a:buNone/>
              <a:defRPr sz="20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3215865" y="475095"/>
            <a:ext cx="1675577" cy="352445"/>
          </a:xfrm>
          <a:prstGeom prst="rect">
            <a:avLst/>
          </a:prstGeom>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664745" y="1853317"/>
            <a:ext cx="14276777" cy="193591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7986340"/>
            <a:ext cx="15608301" cy="792537"/>
          </a:xfrm>
          <a:solidFill>
            <a:srgbClr val="FFFF99"/>
          </a:solidFill>
        </p:spPr>
        <p:txBody>
          <a:bodyPr wrap="square" lIns="195110" tIns="97555" rIns="195110" bIns="97555" anchor="b" anchorCtr="0">
            <a:noAutofit/>
          </a:bodyPr>
          <a:lstStyle>
            <a:lvl1pPr algn="r">
              <a:buFont typeface="Arial" pitchFamily="34" charset="0"/>
              <a:buNone/>
              <a:defRPr spc="-64"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86426" y="7224997"/>
            <a:ext cx="12260797" cy="471459"/>
          </a:xfrm>
          <a:prstGeom prst="rect">
            <a:avLst/>
          </a:prstGeom>
        </p:spPr>
        <p:txBody>
          <a:bodyPr lIns="0">
            <a:noAutofit/>
          </a:bodyPr>
          <a:lstStyle>
            <a:lvl1pPr marL="0" indent="0" algn="l">
              <a:buNone/>
              <a:defRPr sz="2600" b="1" cap="all" spc="0" baseline="0">
                <a:solidFill>
                  <a:schemeClr val="tx1">
                    <a:lumMod val="75000"/>
                    <a:lumOff val="25000"/>
                  </a:schemeClr>
                </a:solidFill>
                <a:latin typeface="Segoe UI" pitchFamily="34" charset="0"/>
                <a:ea typeface="Segoe UI" pitchFamily="34" charset="0"/>
                <a:cs typeface="Segoe UI" pitchFamily="34" charset="0"/>
              </a:defRPr>
            </a:lvl1pPr>
            <a:lvl2pPr marL="585353" indent="0" algn="ctr">
              <a:buNone/>
              <a:defRPr>
                <a:solidFill>
                  <a:schemeClr val="tx1">
                    <a:tint val="75000"/>
                  </a:schemeClr>
                </a:solidFill>
              </a:defRPr>
            </a:lvl2pPr>
            <a:lvl3pPr marL="1170706" indent="0" algn="ctr">
              <a:buNone/>
              <a:defRPr>
                <a:solidFill>
                  <a:schemeClr val="tx1">
                    <a:tint val="75000"/>
                  </a:schemeClr>
                </a:solidFill>
              </a:defRPr>
            </a:lvl3pPr>
            <a:lvl4pPr marL="1756059" indent="0" algn="ctr">
              <a:buNone/>
              <a:defRPr>
                <a:solidFill>
                  <a:schemeClr val="tx1">
                    <a:tint val="75000"/>
                  </a:schemeClr>
                </a:solidFill>
              </a:defRPr>
            </a:lvl4pPr>
            <a:lvl5pPr marL="2341413" indent="0" algn="ctr">
              <a:buNone/>
              <a:defRPr>
                <a:solidFill>
                  <a:schemeClr val="tx1">
                    <a:tint val="75000"/>
                  </a:schemeClr>
                </a:solidFill>
              </a:defRPr>
            </a:lvl5pPr>
            <a:lvl6pPr marL="2926766" indent="0" algn="ctr">
              <a:buNone/>
              <a:defRPr>
                <a:solidFill>
                  <a:schemeClr val="tx1">
                    <a:tint val="75000"/>
                  </a:schemeClr>
                </a:solidFill>
              </a:defRPr>
            </a:lvl6pPr>
            <a:lvl7pPr marL="3512119" indent="0" algn="ctr">
              <a:buNone/>
              <a:defRPr>
                <a:solidFill>
                  <a:schemeClr val="tx1">
                    <a:tint val="75000"/>
                  </a:schemeClr>
                </a:solidFill>
              </a:defRPr>
            </a:lvl7pPr>
            <a:lvl8pPr marL="4097472" indent="0" algn="ctr">
              <a:buNone/>
              <a:defRPr>
                <a:solidFill>
                  <a:schemeClr val="tx1">
                    <a:tint val="75000"/>
                  </a:schemeClr>
                </a:solidFill>
              </a:defRPr>
            </a:lvl8pPr>
            <a:lvl9pPr marL="4682825"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8"/>
          <p:cNvSpPr>
            <a:spLocks noGrp="1"/>
          </p:cNvSpPr>
          <p:nvPr>
            <p:ph type="body" sz="quarter" idx="10" hasCustomPrompt="1"/>
          </p:nvPr>
        </p:nvSpPr>
        <p:spPr>
          <a:xfrm>
            <a:off x="786426" y="7642264"/>
            <a:ext cx="12260797" cy="798378"/>
          </a:xfrm>
          <a:prstGeom prst="rect">
            <a:avLst/>
          </a:prstGeom>
        </p:spPr>
        <p:txBody>
          <a:bodyPr vert="horz" lIns="0">
            <a:normAutofit/>
          </a:bodyPr>
          <a:lstStyle>
            <a:lvl1pPr>
              <a:lnSpc>
                <a:spcPct val="70000"/>
              </a:lnSpc>
              <a:buFontTx/>
              <a:buNone/>
              <a:defRPr kumimoji="0" lang="en-US" sz="2000" b="0" i="0" u="none" strike="noStrike" kern="1200" cap="none" spc="-90" normalizeH="0" baseline="0" noProof="0" dirty="0" smtClean="0">
                <a:ln>
                  <a:noFill/>
                </a:ln>
                <a:solidFill>
                  <a:schemeClr val="tx1">
                    <a:tint val="75000"/>
                  </a:schemeClr>
                </a:solidFill>
                <a:effectLst/>
                <a:uLnTx/>
                <a:uFillTx/>
                <a:latin typeface="Segoe UI" pitchFamily="34" charset="0"/>
                <a:ea typeface="Segoe UI" pitchFamily="34" charset="0"/>
                <a:cs typeface="Segoe UI" pitchFamily="34" charset="0"/>
              </a:defRPr>
            </a:lvl1pPr>
            <a:lvl2pPr>
              <a:buFontTx/>
              <a:buNone/>
              <a:defRPr/>
            </a:lvl2pPr>
            <a:lvl3pPr>
              <a:buFontTx/>
              <a:buNone/>
              <a:defRPr/>
            </a:lvl3pPr>
            <a:lvl4pPr>
              <a:buFontTx/>
              <a:buNone/>
              <a:defRPr/>
            </a:lvl4pPr>
            <a:lvl5pPr>
              <a:buFontTx/>
              <a:buNone/>
              <a:defRPr/>
            </a:lvl5pPr>
          </a:lstStyle>
          <a:p>
            <a:pPr marL="0" marR="0" lvl="0" indent="0" algn="l" defTabSz="1170706" rtl="0" eaLnBrk="1" fontAlgn="auto" latinLnBrk="0" hangingPunct="1">
              <a:lnSpc>
                <a:spcPts val="3073"/>
              </a:lnSpc>
              <a:spcBef>
                <a:spcPts val="0"/>
              </a:spcBef>
              <a:spcAft>
                <a:spcPts val="0"/>
              </a:spcAft>
              <a:buClr>
                <a:srgbClr val="00B0F0"/>
              </a:buClr>
              <a:buSzPct val="100000"/>
              <a:buFontTx/>
              <a:buNone/>
              <a:tabLst/>
              <a:defRPr/>
            </a:pPr>
            <a:r>
              <a:rPr lang="en-US" dirty="0" smtClean="0"/>
              <a:t>Click to edit presenter </a:t>
            </a:r>
          </a:p>
          <a:p>
            <a:pPr marL="0" marR="0" lvl="0" indent="0" algn="l" defTabSz="1170706" rtl="0" eaLnBrk="1" fontAlgn="auto" latinLnBrk="0" hangingPunct="1">
              <a:lnSpc>
                <a:spcPts val="3073"/>
              </a:lnSpc>
              <a:spcBef>
                <a:spcPts val="0"/>
              </a:spcBef>
              <a:spcAft>
                <a:spcPts val="0"/>
              </a:spcAft>
              <a:buClr>
                <a:srgbClr val="00B0F0"/>
              </a:buClr>
              <a:buSzPct val="100000"/>
              <a:buFontTx/>
              <a:buNone/>
              <a:tabLst/>
              <a:defRPr/>
            </a:pPr>
            <a:r>
              <a:rPr lang="en-US" dirty="0" smtClean="0"/>
              <a:t>and date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0861"/>
            <a:ext cx="15627657" cy="8768016"/>
          </a:xfrm>
          <a:prstGeom prst="rect">
            <a:avLst/>
          </a:prstGeom>
        </p:spPr>
      </p:pic>
    </p:spTree>
    <p:extLst>
      <p:ext uri="{BB962C8B-B14F-4D97-AF65-F5344CB8AC3E}">
        <p14:creationId xmlns:p14="http://schemas.microsoft.com/office/powerpoint/2010/main" val="83121356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70623" y="2727142"/>
            <a:ext cx="13267055" cy="1881768"/>
          </a:xfrm>
          <a:prstGeom prst="rect">
            <a:avLst/>
          </a:prstGeom>
        </p:spPr>
        <p:txBody>
          <a:bodyPr vert="horz" lIns="130046" tIns="65023" rIns="130046" bIns="65023"/>
          <a:lstStyle/>
          <a:p>
            <a:r>
              <a:rPr lang="en-US" dirty="0" smtClean="0"/>
              <a:t>Click to edit Master title style</a:t>
            </a:r>
            <a:endParaRPr lang="en-US" dirty="0"/>
          </a:p>
        </p:txBody>
      </p:sp>
      <p:sp>
        <p:nvSpPr>
          <p:cNvPr id="3" name="Subtitle 2"/>
          <p:cNvSpPr>
            <a:spLocks noGrp="1"/>
          </p:cNvSpPr>
          <p:nvPr>
            <p:ph type="subTitle" idx="1"/>
          </p:nvPr>
        </p:nvSpPr>
        <p:spPr>
          <a:xfrm>
            <a:off x="2341245" y="4974696"/>
            <a:ext cx="10925810" cy="560664"/>
          </a:xfrm>
          <a:prstGeom prst="rect">
            <a:avLst/>
          </a:prstGeom>
        </p:spPr>
        <p:txBody>
          <a:bodyPr vert="horz" lIns="130046" tIns="65023" rIns="130046" bIns="65023"/>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a:p>
        </p:txBody>
      </p:sp>
    </p:spTree>
    <p:extLst>
      <p:ext uri="{BB962C8B-B14F-4D97-AF65-F5344CB8AC3E}">
        <p14:creationId xmlns:p14="http://schemas.microsoft.com/office/powerpoint/2010/main" val="347988853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80415" y="351562"/>
            <a:ext cx="14047470" cy="1463146"/>
          </a:xfrm>
          <a:prstGeom prst="rect">
            <a:avLst/>
          </a:prstGeom>
        </p:spPr>
        <p:txBody>
          <a:bodyPr vert="horz" lIns="130046" tIns="65023" rIns="130046" bIns="65023"/>
          <a:lstStyle/>
          <a:p>
            <a:r>
              <a:rPr lang="en-US" dirty="0" smtClean="0"/>
              <a:t>Click to edit Master title style</a:t>
            </a:r>
            <a:endParaRPr lang="en-US" dirty="0"/>
          </a:p>
        </p:txBody>
      </p:sp>
      <p:sp>
        <p:nvSpPr>
          <p:cNvPr id="3" name="Content Placeholder 2"/>
          <p:cNvSpPr>
            <a:spLocks noGrp="1"/>
          </p:cNvSpPr>
          <p:nvPr>
            <p:ph idx="1"/>
          </p:nvPr>
        </p:nvSpPr>
        <p:spPr>
          <a:xfrm>
            <a:off x="780415" y="2048405"/>
            <a:ext cx="14047470" cy="2411940"/>
          </a:xfrm>
          <a:prstGeom prst="rect">
            <a:avLst/>
          </a:prstGeom>
        </p:spPr>
        <p:txBody>
          <a:bodyPr vert="horz" lIns="130046" tIns="65023" rIns="130046" bIns="65023"/>
          <a:lstStyle>
            <a:lvl1pPr>
              <a:defRPr sz="4000"/>
            </a:lvl1pPr>
            <a:lvl2pPr>
              <a:defRPr sz="3400"/>
            </a:lvl2pPr>
            <a:lvl3pPr>
              <a:defRPr sz="2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9099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1">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9850" y="345411"/>
            <a:ext cx="13116012" cy="1950217"/>
          </a:xfrm>
        </p:spPr>
        <p:txBody>
          <a:bodyPr anchor="ctr">
            <a:noAutofit/>
          </a:bodyPr>
          <a:lstStyle>
            <a:lvl1pPr algn="l">
              <a:lnSpc>
                <a:spcPct val="90000"/>
              </a:lnSpc>
              <a:defRPr sz="6100" spc="-256" baseline="0">
                <a:solidFill>
                  <a:schemeClr val="accent6">
                    <a:alpha val="99000"/>
                  </a:schemeClr>
                </a:solidFill>
                <a:latin typeface="Segoe UI Ligh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19849" y="7432843"/>
            <a:ext cx="13116013" cy="593009"/>
          </a:xfrm>
        </p:spPr>
        <p:txBody>
          <a:bodyPr>
            <a:noAutofit/>
          </a:bodyPr>
          <a:lstStyle>
            <a:lvl1pPr marL="0" indent="0" algn="l">
              <a:lnSpc>
                <a:spcPct val="90000"/>
              </a:lnSpc>
              <a:spcBef>
                <a:spcPts val="0"/>
              </a:spcBef>
              <a:buNone/>
              <a:defRPr sz="2600" b="1" cap="all" baseline="0">
                <a:solidFill>
                  <a:schemeClr val="tx1">
                    <a:lumMod val="75000"/>
                    <a:lumOff val="25000"/>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719850" y="7835960"/>
            <a:ext cx="6832442" cy="283667"/>
          </a:xfrm>
        </p:spPr>
        <p:txBody>
          <a:bodyPr/>
          <a:lstStyle>
            <a:lvl1pPr marL="0" indent="0">
              <a:buNone/>
              <a:defRPr sz="2000" baseline="0">
                <a:solidFill>
                  <a:schemeClr val="tx1">
                    <a:lumMod val="75000"/>
                    <a:lumOff val="25000"/>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Tree>
    <p:extLst>
      <p:ext uri="{BB962C8B-B14F-4D97-AF65-F5344CB8AC3E}">
        <p14:creationId xmlns:p14="http://schemas.microsoft.com/office/powerpoint/2010/main" val="40606814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hoto 2">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9850" y="5661108"/>
            <a:ext cx="13116012" cy="1950217"/>
          </a:xfrm>
        </p:spPr>
        <p:txBody>
          <a:bodyPr anchor="ctr">
            <a:noAutofit/>
          </a:bodyPr>
          <a:lstStyle>
            <a:lvl1pPr algn="l">
              <a:lnSpc>
                <a:spcPct val="90000"/>
              </a:lnSpc>
              <a:defRPr sz="6100" spc="-256" baseline="0">
                <a:solidFill>
                  <a:schemeClr val="bg1">
                    <a:alpha val="99000"/>
                  </a:schemeClr>
                </a:solidFill>
                <a:latin typeface="Segoe UI Light"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19849" y="7432843"/>
            <a:ext cx="13116013" cy="593009"/>
          </a:xfrm>
        </p:spPr>
        <p:txBody>
          <a:bodyPr>
            <a:noAutofit/>
          </a:bodyPr>
          <a:lstStyle>
            <a:lvl1pPr marL="0" indent="0" algn="l">
              <a:lnSpc>
                <a:spcPct val="90000"/>
              </a:lnSpc>
              <a:spcBef>
                <a:spcPts val="0"/>
              </a:spcBef>
              <a:buNone/>
              <a:defRPr sz="2600" b="1" cap="all" baseline="0">
                <a:solidFill>
                  <a:schemeClr val="bg1">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719850" y="7835960"/>
            <a:ext cx="6832442" cy="283667"/>
          </a:xfrm>
        </p:spPr>
        <p:txBody>
          <a:bodyPr/>
          <a:lstStyle>
            <a:lvl1pPr marL="0" indent="0">
              <a:buNone/>
              <a:defRPr sz="2000" baseline="0">
                <a:solidFill>
                  <a:schemeClr val="bg1">
                    <a:alpha val="99000"/>
                  </a:schemeClr>
                </a:solidFill>
              </a:defRPr>
            </a:lvl1pPr>
          </a:lstStyle>
          <a:p>
            <a:pPr lvl="0"/>
            <a:r>
              <a:rPr lang="en-US" dirty="0" smtClean="0"/>
              <a:t>Click to edit presenter and date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Tree>
    <p:extLst>
      <p:ext uri="{BB962C8B-B14F-4D97-AF65-F5344CB8AC3E}">
        <p14:creationId xmlns:p14="http://schemas.microsoft.com/office/powerpoint/2010/main" val="29930109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080" y="1621858"/>
            <a:ext cx="11938988" cy="1950213"/>
          </a:xfrm>
        </p:spPr>
        <p:txBody>
          <a:bodyPr anchor="ctr" anchorCtr="0">
            <a:noAutofit/>
          </a:bodyPr>
          <a:lstStyle>
            <a:lvl1pPr>
              <a:lnSpc>
                <a:spcPct val="90000"/>
              </a:lnSpc>
              <a:defRPr sz="5600" i="0" u="none" baseline="0">
                <a:solidFill>
                  <a:schemeClr val="bg1">
                    <a:alpha val="99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42080" y="5561989"/>
            <a:ext cx="11938989" cy="590974"/>
          </a:xfrm>
        </p:spPr>
        <p:txBody>
          <a:bodyPr>
            <a:noAutofit/>
          </a:bodyPr>
          <a:lstStyle>
            <a:lvl1pPr marL="0" indent="0" algn="l">
              <a:lnSpc>
                <a:spcPct val="90000"/>
              </a:lnSpc>
              <a:spcBef>
                <a:spcPts val="0"/>
              </a:spcBef>
              <a:buNone/>
              <a:defRPr sz="2600" i="0" u="none">
                <a:solidFill>
                  <a:schemeClr val="bg1">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242080" y="3492057"/>
            <a:ext cx="13116013" cy="1764792"/>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12300" b="0" i="0" u="none" strike="noStrike" kern="1200" cap="none" spc="-822" normalizeH="0" baseline="0" noProof="0" dirty="0" smtClean="0">
                <a:ln w="11430"/>
                <a:solidFill>
                  <a:schemeClr val="bg1">
                    <a:alpha val="99000"/>
                  </a:schemeClr>
                </a:solidFill>
                <a:effectLst/>
                <a:uLnTx/>
                <a:uFillTx/>
                <a:latin typeface="Segoe UI" pitchFamily="34" charset="0"/>
                <a:ea typeface="+mn-ea"/>
                <a:cs typeface="+mn-cs"/>
              </a:defRPr>
            </a:lvl1pPr>
          </a:lstStyle>
          <a:p>
            <a:pPr lvl="0"/>
            <a:r>
              <a:rPr lang="en-US" dirty="0" smtClean="0"/>
              <a:t>click to…</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3215865" y="475095"/>
            <a:ext cx="1675577" cy="352445"/>
          </a:xfrm>
          <a:prstGeom prst="rect">
            <a:avLst/>
          </a:prstGeom>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42080" y="3485191"/>
            <a:ext cx="13116012" cy="1950217"/>
          </a:xfrm>
        </p:spPr>
        <p:txBody>
          <a:bodyPr anchor="ctr">
            <a:noAutofit/>
          </a:bodyPr>
          <a:lstStyle>
            <a:lvl1pPr algn="ctr">
              <a:lnSpc>
                <a:spcPct val="90000"/>
              </a:lnSpc>
              <a:defRPr sz="7700" spc="-384" baseline="0">
                <a:solidFill>
                  <a:schemeClr val="bg1">
                    <a:alpha val="99000"/>
                  </a:schemeClr>
                </a:solidFill>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842574" y="7267588"/>
            <a:ext cx="13116013" cy="593009"/>
          </a:xfrm>
        </p:spPr>
        <p:txBody>
          <a:bodyPr>
            <a:noAutofit/>
          </a:bodyPr>
          <a:lstStyle>
            <a:lvl1pPr marL="0" indent="0" algn="l">
              <a:lnSpc>
                <a:spcPct val="90000"/>
              </a:lnSpc>
              <a:spcBef>
                <a:spcPts val="0"/>
              </a:spcBef>
              <a:buNone/>
              <a:defRPr sz="2600" b="1" cap="all" baseline="0">
                <a:solidFill>
                  <a:schemeClr val="bg1">
                    <a:alpha val="99000"/>
                  </a:schemeClr>
                </a:solidFill>
              </a:defRPr>
            </a:lvl1pPr>
            <a:lvl2pPr marL="585330" indent="0" algn="ctr">
              <a:buNone/>
              <a:defRPr>
                <a:solidFill>
                  <a:schemeClr val="tx1">
                    <a:tint val="75000"/>
                  </a:schemeClr>
                </a:solidFill>
              </a:defRPr>
            </a:lvl2pPr>
            <a:lvl3pPr marL="1170659" indent="0" algn="ctr">
              <a:buNone/>
              <a:defRPr>
                <a:solidFill>
                  <a:schemeClr val="tx1">
                    <a:tint val="75000"/>
                  </a:schemeClr>
                </a:solidFill>
              </a:defRPr>
            </a:lvl3pPr>
            <a:lvl4pPr marL="1755989" indent="0" algn="ctr">
              <a:buNone/>
              <a:defRPr>
                <a:solidFill>
                  <a:schemeClr val="tx1">
                    <a:tint val="75000"/>
                  </a:schemeClr>
                </a:solidFill>
              </a:defRPr>
            </a:lvl4pPr>
            <a:lvl5pPr marL="2341319" indent="0" algn="ctr">
              <a:buNone/>
              <a:defRPr>
                <a:solidFill>
                  <a:schemeClr val="tx1">
                    <a:tint val="75000"/>
                  </a:schemeClr>
                </a:solidFill>
              </a:defRPr>
            </a:lvl5pPr>
            <a:lvl6pPr marL="2926649" indent="0" algn="ctr">
              <a:buNone/>
              <a:defRPr>
                <a:solidFill>
                  <a:schemeClr val="tx1">
                    <a:tint val="75000"/>
                  </a:schemeClr>
                </a:solidFill>
              </a:defRPr>
            </a:lvl6pPr>
            <a:lvl7pPr marL="3511978" indent="0" algn="ctr">
              <a:buNone/>
              <a:defRPr>
                <a:solidFill>
                  <a:schemeClr val="tx1">
                    <a:tint val="75000"/>
                  </a:schemeClr>
                </a:solidFill>
              </a:defRPr>
            </a:lvl7pPr>
            <a:lvl8pPr marL="4097308" indent="0" algn="ctr">
              <a:buNone/>
              <a:defRPr>
                <a:solidFill>
                  <a:schemeClr val="tx1">
                    <a:tint val="75000"/>
                  </a:schemeClr>
                </a:solidFill>
              </a:defRPr>
            </a:lvl8pPr>
            <a:lvl9pPr marL="4682638" indent="0" algn="ctr">
              <a:buNone/>
              <a:defRPr>
                <a:solidFill>
                  <a:schemeClr val="tx1">
                    <a:tint val="75000"/>
                  </a:schemeClr>
                </a:solidFill>
              </a:defRPr>
            </a:lvl9pPr>
          </a:lstStyle>
          <a:p>
            <a:r>
              <a:rPr lang="en-US" smtClean="0"/>
              <a:t>Click to edit Master subtitle style</a:t>
            </a:r>
            <a:endParaRPr lang="en-US" dirty="0"/>
          </a:p>
        </p:txBody>
      </p:sp>
      <p:sp>
        <p:nvSpPr>
          <p:cNvPr id="13" name="Text Placeholder 12"/>
          <p:cNvSpPr>
            <a:spLocks noGrp="1"/>
          </p:cNvSpPr>
          <p:nvPr>
            <p:ph type="body" sz="quarter" idx="10" hasCustomPrompt="1"/>
          </p:nvPr>
        </p:nvSpPr>
        <p:spPr>
          <a:xfrm>
            <a:off x="842574" y="7835960"/>
            <a:ext cx="6832442" cy="283667"/>
          </a:xfrm>
        </p:spPr>
        <p:txBody>
          <a:bodyPr/>
          <a:lstStyle>
            <a:lvl1pPr marL="0" indent="0">
              <a:buNone/>
              <a:defRPr sz="2000" baseline="0">
                <a:solidFill>
                  <a:schemeClr val="bg1">
                    <a:alpha val="99000"/>
                  </a:schemeClr>
                </a:solidFill>
              </a:defRPr>
            </a:lvl1pPr>
          </a:lstStyle>
          <a:p>
            <a:pPr lvl="0"/>
            <a:r>
              <a:rPr lang="en-US" dirty="0" smtClean="0"/>
              <a:t>Click to edit presenter and date</a:t>
            </a:r>
            <a:endParaRPr lang="en-US" dirty="0"/>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3215865" y="475095"/>
            <a:ext cx="1675577" cy="352445"/>
          </a:xfrm>
          <a:prstGeom prst="rect">
            <a:avLst/>
          </a:prstGeom>
        </p:spPr>
      </p:pic>
    </p:spTree>
    <p:extLst>
      <p:ext uri="{BB962C8B-B14F-4D97-AF65-F5344CB8AC3E}">
        <p14:creationId xmlns:p14="http://schemas.microsoft.com/office/powerpoint/2010/main" val="9709283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 Blu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657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774954" y="2156285"/>
            <a:ext cx="14276777" cy="1935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215866" y="475095"/>
            <a:ext cx="1675575" cy="352445"/>
          </a:xfrm>
          <a:prstGeom prst="rect">
            <a:avLst/>
          </a:prstGeom>
        </p:spPr>
      </p:pic>
      <p:sp>
        <p:nvSpPr>
          <p:cNvPr id="9" name="Text Placeholder 8"/>
          <p:cNvSpPr>
            <a:spLocks noGrp="1"/>
          </p:cNvSpPr>
          <p:nvPr>
            <p:ph type="body" sz="quarter" idx="11"/>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11" name="TextBox 10"/>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
        <p:nvSpPr>
          <p:cNvPr id="12" name="TextBox 11"/>
          <p:cNvSpPr txBox="1"/>
          <p:nvPr userDrawn="1"/>
        </p:nvSpPr>
        <p:spPr>
          <a:xfrm>
            <a:off x="1308670" y="8127744"/>
            <a:ext cx="909191"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6/29/2011</a:t>
            </a:r>
          </a:p>
        </p:txBody>
      </p:sp>
      <p:sp>
        <p:nvSpPr>
          <p:cNvPr id="13" name="TextBox 12"/>
          <p:cNvSpPr txBox="1"/>
          <p:nvPr userDrawn="1"/>
        </p:nvSpPr>
        <p:spPr>
          <a:xfrm>
            <a:off x="743884" y="8303298"/>
            <a:ext cx="1749503"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MICROSOFT CONFIDENTIAL</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slides with Blue 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7402" y="292628"/>
            <a:ext cx="14276777" cy="1448251"/>
          </a:xfrm>
        </p:spPr>
        <p:txBody>
          <a:bodyPr/>
          <a:lstStyle>
            <a:lvl1pPr>
              <a:defRPr>
                <a:solidFill>
                  <a:schemeClr val="bg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774954" y="2156285"/>
            <a:ext cx="14276777" cy="19359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3215865" y="475095"/>
            <a:ext cx="1675577" cy="352445"/>
          </a:xfrm>
          <a:prstGeom prst="rect">
            <a:avLst/>
          </a:prstGeom>
        </p:spPr>
      </p:pic>
      <p:sp>
        <p:nvSpPr>
          <p:cNvPr id="8" name="Text Placeholder 8"/>
          <p:cNvSpPr>
            <a:spLocks noGrp="1"/>
          </p:cNvSpPr>
          <p:nvPr>
            <p:ph type="body" sz="quarter" idx="11"/>
          </p:nvPr>
        </p:nvSpPr>
        <p:spPr>
          <a:xfrm>
            <a:off x="770474" y="7780677"/>
            <a:ext cx="7260707" cy="248209"/>
          </a:xfrm>
        </p:spPr>
        <p:txBody>
          <a:bodyPr/>
          <a:lstStyle>
            <a:lvl1pPr marL="0" indent="0">
              <a:buNone/>
              <a:defRPr sz="1800"/>
            </a:lvl1pPr>
          </a:lstStyle>
          <a:p>
            <a:pPr lvl="0"/>
            <a:r>
              <a:rPr lang="en-US" smtClean="0"/>
              <a:t>Click to edit Master text styles</a:t>
            </a:r>
          </a:p>
        </p:txBody>
      </p:sp>
      <p:sp>
        <p:nvSpPr>
          <p:cNvPr id="6" name="TextBox 5"/>
          <p:cNvSpPr txBox="1"/>
          <p:nvPr userDrawn="1"/>
        </p:nvSpPr>
        <p:spPr>
          <a:xfrm>
            <a:off x="757660" y="8127744"/>
            <a:ext cx="564786" cy="157593"/>
          </a:xfrm>
          <a:prstGeom prst="rect">
            <a:avLst/>
          </a:prstGeom>
          <a:noFill/>
        </p:spPr>
        <p:txBody>
          <a:bodyPr wrap="square" lIns="0" tIns="0" rIns="0" bIns="0" rtlCol="0">
            <a:spAutoFit/>
          </a:bodyPr>
          <a:lstStyle/>
          <a:p>
            <a:fld id="{B407DAFF-433B-45E8-A718-D1FBB70E57FD}" type="slidenum">
              <a:rPr lang="en-US" sz="1000" smtClean="0">
                <a:solidFill>
                  <a:schemeClr val="tx1">
                    <a:lumMod val="75000"/>
                    <a:lumOff val="25000"/>
                    <a:alpha val="99000"/>
                  </a:schemeClr>
                </a:solidFill>
              </a:rPr>
              <a:t>‹#›</a:t>
            </a:fld>
            <a:endParaRPr lang="en-US" sz="1000" dirty="0" err="1" smtClean="0">
              <a:solidFill>
                <a:schemeClr val="tx1">
                  <a:lumMod val="75000"/>
                  <a:lumOff val="25000"/>
                  <a:alpha val="99000"/>
                </a:schemeClr>
              </a:solidFill>
            </a:endParaRPr>
          </a:p>
        </p:txBody>
      </p:sp>
      <p:sp>
        <p:nvSpPr>
          <p:cNvPr id="9" name="TextBox 8"/>
          <p:cNvSpPr txBox="1"/>
          <p:nvPr userDrawn="1"/>
        </p:nvSpPr>
        <p:spPr>
          <a:xfrm>
            <a:off x="1308670" y="8127744"/>
            <a:ext cx="909191"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6/29/2011</a:t>
            </a:r>
          </a:p>
        </p:txBody>
      </p:sp>
      <p:sp>
        <p:nvSpPr>
          <p:cNvPr id="10" name="TextBox 9"/>
          <p:cNvSpPr txBox="1"/>
          <p:nvPr userDrawn="1"/>
        </p:nvSpPr>
        <p:spPr>
          <a:xfrm>
            <a:off x="743884" y="8303298"/>
            <a:ext cx="1749503" cy="157593"/>
          </a:xfrm>
          <a:prstGeom prst="rect">
            <a:avLst/>
          </a:prstGeom>
          <a:noFill/>
        </p:spPr>
        <p:txBody>
          <a:bodyPr wrap="square" lIns="0" tIns="0" rIns="0" bIns="0" rtlCol="0">
            <a:spAutoFit/>
          </a:bodyPr>
          <a:lstStyle/>
          <a:p>
            <a:r>
              <a:rPr lang="en-US" sz="1000" dirty="0" smtClean="0">
                <a:solidFill>
                  <a:schemeClr val="tx1">
                    <a:lumMod val="75000"/>
                    <a:lumOff val="25000"/>
                    <a:alpha val="99000"/>
                  </a:schemeClr>
                </a:solidFill>
              </a:rPr>
              <a:t>MICROSOFT CONFIDENTIAL</a:t>
            </a:r>
          </a:p>
        </p:txBody>
      </p:sp>
    </p:spTree>
    <p:extLst>
      <p:ext uri="{BB962C8B-B14F-4D97-AF65-F5344CB8AC3E}">
        <p14:creationId xmlns:p14="http://schemas.microsoft.com/office/powerpoint/2010/main" val="29213225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47402" y="251316"/>
            <a:ext cx="14276777" cy="1489563"/>
          </a:xfrm>
          <a:prstGeom prst="rect">
            <a:avLst/>
          </a:prstGeom>
        </p:spPr>
        <p:txBody>
          <a:bodyPr vert="horz" wrap="square" lIns="0" tIns="0" rIns="0" bIns="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774954" y="2156285"/>
            <a:ext cx="14276776" cy="198567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7" r:id="rId1"/>
    <p:sldLayoutId id="2147483694" r:id="rId2"/>
    <p:sldLayoutId id="2147483723" r:id="rId3"/>
    <p:sldLayoutId id="2147483724" r:id="rId4"/>
    <p:sldLayoutId id="2147483695" r:id="rId5"/>
    <p:sldLayoutId id="2147483725" r:id="rId6"/>
    <p:sldLayoutId id="2147483732" r:id="rId7"/>
    <p:sldLayoutId id="2147483696" r:id="rId8"/>
    <p:sldLayoutId id="2147483731" r:id="rId9"/>
    <p:sldLayoutId id="2147483728" r:id="rId10"/>
    <p:sldLayoutId id="2147483735" r:id="rId11"/>
    <p:sldLayoutId id="2147483736" r:id="rId12"/>
    <p:sldLayoutId id="2147483734" r:id="rId13"/>
    <p:sldLayoutId id="2147483697" r:id="rId14"/>
    <p:sldLayoutId id="2147483700" r:id="rId15"/>
    <p:sldLayoutId id="2147483701" r:id="rId16"/>
    <p:sldLayoutId id="2147483726" r:id="rId17"/>
    <p:sldLayoutId id="2147483702" r:id="rId18"/>
    <p:sldLayoutId id="2147483703" r:id="rId19"/>
    <p:sldLayoutId id="2147483704" r:id="rId20"/>
    <p:sldLayoutId id="2147483753" r:id="rId21"/>
    <p:sldLayoutId id="2147483754" r:id="rId22"/>
    <p:sldLayoutId id="2147483755" r:id="rId23"/>
  </p:sldLayoutIdLst>
  <p:transition>
    <p:fade/>
  </p:transition>
  <p:hf hdr="0"/>
  <p:txStyles>
    <p:titleStyle>
      <a:lvl1pPr algn="l" defTabSz="1170659" rtl="0" eaLnBrk="1" latinLnBrk="0" hangingPunct="1">
        <a:lnSpc>
          <a:spcPct val="90000"/>
        </a:lnSpc>
        <a:spcBef>
          <a:spcPct val="0"/>
        </a:spcBef>
        <a:buNone/>
        <a:defRPr lang="en-US" sz="6100" b="0" kern="1200" cap="none" spc="-256" baseline="0" dirty="0" smtClean="0">
          <a:ln w="3175">
            <a:noFill/>
          </a:ln>
          <a:solidFill>
            <a:schemeClr val="accent6">
              <a:alpha val="98824"/>
            </a:schemeClr>
          </a:solidFill>
          <a:effectLst/>
          <a:latin typeface="Segoe UI Light" pitchFamily="34" charset="0"/>
          <a:ea typeface="+mn-ea"/>
          <a:cs typeface="Arial" charset="0"/>
        </a:defRPr>
      </a:lvl1pPr>
    </p:titleStyle>
    <p:bodyStyle>
      <a:lvl1pPr marL="589418" indent="-589418" algn="l" defTabSz="1170659" rtl="0" eaLnBrk="1" latinLnBrk="0" hangingPunct="1">
        <a:lnSpc>
          <a:spcPct val="90000"/>
        </a:lnSpc>
        <a:spcBef>
          <a:spcPct val="20000"/>
        </a:spcBef>
        <a:buClr>
          <a:srgbClr val="00DCFF"/>
        </a:buClr>
        <a:buSzPct val="90000"/>
        <a:buFont typeface="Arial" pitchFamily="34" charset="0"/>
        <a:buChar char="•"/>
        <a:defRPr sz="3100" kern="1200">
          <a:solidFill>
            <a:schemeClr val="tx1">
              <a:lumMod val="75000"/>
              <a:lumOff val="25000"/>
              <a:alpha val="99000"/>
            </a:schemeClr>
          </a:solidFill>
          <a:latin typeface="+mn-lt"/>
          <a:ea typeface="+mn-ea"/>
          <a:cs typeface="+mn-cs"/>
        </a:defRPr>
      </a:lvl1pPr>
      <a:lvl2pPr marL="1095505" indent="-506087" algn="l" defTabSz="1170659" rtl="0" eaLnBrk="1" latinLnBrk="0" hangingPunct="1">
        <a:lnSpc>
          <a:spcPct val="90000"/>
        </a:lnSpc>
        <a:spcBef>
          <a:spcPct val="20000"/>
        </a:spcBef>
        <a:buClr>
          <a:srgbClr val="00DCFF"/>
        </a:buClr>
        <a:buSzPct val="90000"/>
        <a:buFont typeface="Arial" pitchFamily="34" charset="0"/>
        <a:buChar char="•"/>
        <a:defRPr sz="2600" kern="1200">
          <a:solidFill>
            <a:schemeClr val="tx1">
              <a:lumMod val="75000"/>
              <a:lumOff val="25000"/>
              <a:alpha val="99000"/>
            </a:schemeClr>
          </a:solidFill>
          <a:latin typeface="+mn-lt"/>
          <a:ea typeface="+mn-ea"/>
          <a:cs typeface="+mn-cs"/>
        </a:defRPr>
      </a:lvl2pPr>
      <a:lvl3pPr marL="1611754" indent="-516249" algn="l" defTabSz="1170659" rtl="0" eaLnBrk="1" latinLnBrk="0" hangingPunct="1">
        <a:lnSpc>
          <a:spcPct val="90000"/>
        </a:lnSpc>
        <a:spcBef>
          <a:spcPct val="20000"/>
        </a:spcBef>
        <a:buClr>
          <a:srgbClr val="00DCFF"/>
        </a:buClr>
        <a:buSzPct val="90000"/>
        <a:buFont typeface="Arial" pitchFamily="34" charset="0"/>
        <a:buChar char="•"/>
        <a:defRPr sz="2300" kern="1200">
          <a:solidFill>
            <a:schemeClr val="tx1">
              <a:lumMod val="75000"/>
              <a:lumOff val="25000"/>
              <a:alpha val="99000"/>
            </a:schemeClr>
          </a:solidFill>
          <a:latin typeface="+mn-lt"/>
          <a:ea typeface="+mn-ea"/>
          <a:cs typeface="+mn-cs"/>
        </a:defRPr>
      </a:lvl3pPr>
      <a:lvl4pPr marL="2054834" indent="-443080" algn="l" defTabSz="1170659"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4pPr>
      <a:lvl5pPr marL="2485719" indent="-430885" algn="l" defTabSz="1170659"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5pPr>
      <a:lvl6pPr marL="3219313" indent="-292665" algn="l" defTabSz="1170659"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4643" indent="-292665" algn="l" defTabSz="1170659"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89973" indent="-292665" algn="l" defTabSz="1170659"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75303" indent="-292665" algn="l" defTabSz="1170659"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0659" rtl="0" eaLnBrk="1" latinLnBrk="0" hangingPunct="1">
        <a:defRPr sz="2300" kern="1200">
          <a:solidFill>
            <a:schemeClr val="tx1"/>
          </a:solidFill>
          <a:latin typeface="+mn-lt"/>
          <a:ea typeface="+mn-ea"/>
          <a:cs typeface="+mn-cs"/>
        </a:defRPr>
      </a:lvl1pPr>
      <a:lvl2pPr marL="585330" algn="l" defTabSz="1170659" rtl="0" eaLnBrk="1" latinLnBrk="0" hangingPunct="1">
        <a:defRPr sz="2300" kern="1200">
          <a:solidFill>
            <a:schemeClr val="tx1"/>
          </a:solidFill>
          <a:latin typeface="+mn-lt"/>
          <a:ea typeface="+mn-ea"/>
          <a:cs typeface="+mn-cs"/>
        </a:defRPr>
      </a:lvl2pPr>
      <a:lvl3pPr marL="1170659" algn="l" defTabSz="1170659" rtl="0" eaLnBrk="1" latinLnBrk="0" hangingPunct="1">
        <a:defRPr sz="2300" kern="1200">
          <a:solidFill>
            <a:schemeClr val="tx1"/>
          </a:solidFill>
          <a:latin typeface="+mn-lt"/>
          <a:ea typeface="+mn-ea"/>
          <a:cs typeface="+mn-cs"/>
        </a:defRPr>
      </a:lvl3pPr>
      <a:lvl4pPr marL="1755989" algn="l" defTabSz="1170659" rtl="0" eaLnBrk="1" latinLnBrk="0" hangingPunct="1">
        <a:defRPr sz="2300" kern="1200">
          <a:solidFill>
            <a:schemeClr val="tx1"/>
          </a:solidFill>
          <a:latin typeface="+mn-lt"/>
          <a:ea typeface="+mn-ea"/>
          <a:cs typeface="+mn-cs"/>
        </a:defRPr>
      </a:lvl4pPr>
      <a:lvl5pPr marL="2341319" algn="l" defTabSz="1170659" rtl="0" eaLnBrk="1" latinLnBrk="0" hangingPunct="1">
        <a:defRPr sz="2300" kern="1200">
          <a:solidFill>
            <a:schemeClr val="tx1"/>
          </a:solidFill>
          <a:latin typeface="+mn-lt"/>
          <a:ea typeface="+mn-ea"/>
          <a:cs typeface="+mn-cs"/>
        </a:defRPr>
      </a:lvl5pPr>
      <a:lvl6pPr marL="2926649" algn="l" defTabSz="1170659" rtl="0" eaLnBrk="1" latinLnBrk="0" hangingPunct="1">
        <a:defRPr sz="2300" kern="1200">
          <a:solidFill>
            <a:schemeClr val="tx1"/>
          </a:solidFill>
          <a:latin typeface="+mn-lt"/>
          <a:ea typeface="+mn-ea"/>
          <a:cs typeface="+mn-cs"/>
        </a:defRPr>
      </a:lvl6pPr>
      <a:lvl7pPr marL="3511978" algn="l" defTabSz="1170659" rtl="0" eaLnBrk="1" latinLnBrk="0" hangingPunct="1">
        <a:defRPr sz="2300" kern="1200">
          <a:solidFill>
            <a:schemeClr val="tx1"/>
          </a:solidFill>
          <a:latin typeface="+mn-lt"/>
          <a:ea typeface="+mn-ea"/>
          <a:cs typeface="+mn-cs"/>
        </a:defRPr>
      </a:lvl7pPr>
      <a:lvl8pPr marL="4097308" algn="l" defTabSz="1170659" rtl="0" eaLnBrk="1" latinLnBrk="0" hangingPunct="1">
        <a:defRPr sz="2300" kern="1200">
          <a:solidFill>
            <a:schemeClr val="tx1"/>
          </a:solidFill>
          <a:latin typeface="+mn-lt"/>
          <a:ea typeface="+mn-ea"/>
          <a:cs typeface="+mn-cs"/>
        </a:defRPr>
      </a:lvl8pPr>
      <a:lvl9pPr marL="4682638" algn="l" defTabSz="1170659"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1.xml"/><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ctrTitle"/>
          </p:nvPr>
        </p:nvSpPr>
        <p:spPr/>
        <p:txBody>
          <a:bodyPr/>
          <a:lstStyle/>
          <a:p>
            <a:pPr algn="l"/>
            <a:r>
              <a:rPr lang="en-US" sz="6000" dirty="0" smtClean="0">
                <a:latin typeface="+mn-lt"/>
              </a:rPr>
              <a:t>Module 1:</a:t>
            </a:r>
            <a:br>
              <a:rPr lang="en-US" sz="6000" dirty="0" smtClean="0">
                <a:latin typeface="+mn-lt"/>
              </a:rPr>
            </a:br>
            <a:r>
              <a:rPr lang="en-US" sz="6000" dirty="0" smtClean="0">
                <a:latin typeface="+mn-lt"/>
              </a:rPr>
              <a:t>The </a:t>
            </a:r>
            <a:r>
              <a:rPr lang="en-US" sz="6000" dirty="0" smtClean="0">
                <a:latin typeface="+mn-lt"/>
              </a:rPr>
              <a:t>New Windows UI </a:t>
            </a:r>
            <a:r>
              <a:rPr lang="en-US" sz="6000" dirty="0" smtClean="0">
                <a:latin typeface="+mn-lt"/>
              </a:rPr>
              <a:t>Design Solution</a:t>
            </a:r>
            <a:endParaRPr lang="en-US" sz="6000" dirty="0">
              <a:latin typeface="+mn-lt"/>
              <a:sym typeface="Auto 2 Black" charset="0"/>
            </a:endParaRPr>
          </a:p>
        </p:txBody>
      </p:sp>
    </p:spTree>
    <p:extLst>
      <p:ext uri="{BB962C8B-B14F-4D97-AF65-F5344CB8AC3E}">
        <p14:creationId xmlns:p14="http://schemas.microsoft.com/office/powerpoint/2010/main" val="29939482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Text and imagery in clear structured manner</a:t>
            </a:r>
            <a:endParaRPr lang="en-US" sz="6000" dirty="0"/>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945032" y="2151203"/>
            <a:ext cx="9185555" cy="5150904"/>
          </a:xfrm>
          <a:prstGeom prst="rect">
            <a:avLst/>
          </a:prstGeom>
        </p:spPr>
      </p:pic>
    </p:spTree>
    <p:extLst>
      <p:ext uri="{BB962C8B-B14F-4D97-AF65-F5344CB8AC3E}">
        <p14:creationId xmlns:p14="http://schemas.microsoft.com/office/powerpoint/2010/main" val="382514691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Windows </a:t>
            </a:r>
            <a:r>
              <a:rPr lang="en-US" sz="6000" dirty="0"/>
              <a:t>8 </a:t>
            </a:r>
            <a:r>
              <a:rPr lang="en-US" sz="6000" dirty="0" smtClean="0"/>
              <a:t>application components include</a:t>
            </a:r>
            <a:endParaRPr lang="en-US" sz="6000" dirty="0"/>
          </a:p>
        </p:txBody>
      </p:sp>
      <p:sp>
        <p:nvSpPr>
          <p:cNvPr id="18433" name="Rectangle 1"/>
          <p:cNvSpPr>
            <a:spLocks noGrp="1" noChangeArrowheads="1"/>
          </p:cNvSpPr>
          <p:nvPr>
            <p:ph type="body" sz="quarter" idx="10"/>
          </p:nvPr>
        </p:nvSpPr>
        <p:spPr>
          <a:xfrm>
            <a:off x="774954" y="2473023"/>
            <a:ext cx="14276777" cy="3158365"/>
          </a:xfrm>
        </p:spPr>
        <p:txBody>
          <a:bodyPr/>
          <a:lstStyle/>
          <a:p>
            <a:pPr lvl="0">
              <a:lnSpc>
                <a:spcPct val="150000"/>
              </a:lnSpc>
            </a:pPr>
            <a:r>
              <a:rPr lang="en-US" sz="3200" dirty="0">
                <a:latin typeface="Segoe UI Light" pitchFamily="34" charset="0"/>
              </a:rPr>
              <a:t>Canvas</a:t>
            </a:r>
          </a:p>
          <a:p>
            <a:pPr lvl="0">
              <a:lnSpc>
                <a:spcPct val="150000"/>
              </a:lnSpc>
            </a:pPr>
            <a:r>
              <a:rPr lang="en-US" sz="3200" dirty="0">
                <a:latin typeface="Segoe UI Light" pitchFamily="34" charset="0"/>
              </a:rPr>
              <a:t>Charms for Search, Share, Settings, and Devices</a:t>
            </a:r>
          </a:p>
          <a:p>
            <a:pPr lvl="0">
              <a:lnSpc>
                <a:spcPct val="150000"/>
              </a:lnSpc>
            </a:pPr>
            <a:r>
              <a:rPr lang="en-US" sz="3200" dirty="0">
                <a:latin typeface="Segoe UI Light" pitchFamily="34" charset="0"/>
              </a:rPr>
              <a:t>Touch language for interactions</a:t>
            </a:r>
          </a:p>
          <a:p>
            <a:pPr>
              <a:lnSpc>
                <a:spcPct val="150000"/>
              </a:lnSpc>
            </a:pPr>
            <a:r>
              <a:rPr lang="en-US" sz="3200" dirty="0">
                <a:latin typeface="Segoe UI Light" pitchFamily="34" charset="0"/>
              </a:rPr>
              <a:t>App bar for commanding</a:t>
            </a:r>
          </a:p>
        </p:txBody>
      </p:sp>
    </p:spTree>
    <p:extLst>
      <p:ext uri="{BB962C8B-B14F-4D97-AF65-F5344CB8AC3E}">
        <p14:creationId xmlns:p14="http://schemas.microsoft.com/office/powerpoint/2010/main" val="331458968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Canvas: The surface of a device</a:t>
            </a:r>
            <a:endParaRPr lang="en-US" sz="6000" dirty="0"/>
          </a:p>
        </p:txBody>
      </p:sp>
      <p:sp>
        <p:nvSpPr>
          <p:cNvPr id="18433" name="Rectangle 1"/>
          <p:cNvSpPr>
            <a:spLocks noGrp="1" noChangeArrowheads="1"/>
          </p:cNvSpPr>
          <p:nvPr>
            <p:ph type="body" sz="quarter" idx="10"/>
          </p:nvPr>
        </p:nvSpPr>
        <p:spPr>
          <a:xfrm>
            <a:off x="7122695" y="2473023"/>
            <a:ext cx="7929036" cy="5909310"/>
          </a:xfrm>
        </p:spPr>
        <p:txBody>
          <a:bodyPr/>
          <a:lstStyle/>
          <a:p>
            <a:pPr marL="0" lvl="0" indent="0">
              <a:lnSpc>
                <a:spcPct val="150000"/>
              </a:lnSpc>
              <a:buNone/>
            </a:pPr>
            <a:r>
              <a:rPr lang="en-US" sz="3200" dirty="0" smtClean="0">
                <a:latin typeface="Segoe UI Light" pitchFamily="34" charset="0"/>
              </a:rPr>
              <a:t>In </a:t>
            </a:r>
            <a:r>
              <a:rPr lang="en-US" sz="3200" dirty="0">
                <a:latin typeface="Segoe UI Light" pitchFamily="34" charset="0"/>
              </a:rPr>
              <a:t>Windows 8, users are able to complete core scenarios, such as launching applications, searching, sharing and navigating the content of their system just by using the canvas. In the perfect Windows 8 environment, a user directly manipulates the content on the app's canvas, rather than adding commands that act on the content. </a:t>
            </a:r>
          </a:p>
        </p:txBody>
      </p:sp>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1828800" y="2712026"/>
            <a:ext cx="8277727" cy="4843803"/>
          </a:xfrm>
          <a:prstGeom prst="rect">
            <a:avLst/>
          </a:prstGeom>
        </p:spPr>
      </p:pic>
    </p:spTree>
    <p:extLst>
      <p:ext uri="{BB962C8B-B14F-4D97-AF65-F5344CB8AC3E}">
        <p14:creationId xmlns:p14="http://schemas.microsoft.com/office/powerpoint/2010/main" val="186340060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Charms include</a:t>
            </a:r>
            <a:endParaRPr lang="en-US" sz="6000" dirty="0"/>
          </a:p>
        </p:txBody>
      </p:sp>
      <p:sp>
        <p:nvSpPr>
          <p:cNvPr id="18433" name="Rectangle 1"/>
          <p:cNvSpPr>
            <a:spLocks noGrp="1" noChangeArrowheads="1"/>
          </p:cNvSpPr>
          <p:nvPr>
            <p:ph type="body" sz="quarter" idx="10"/>
          </p:nvPr>
        </p:nvSpPr>
        <p:spPr>
          <a:xfrm>
            <a:off x="1797269" y="3218976"/>
            <a:ext cx="13254462" cy="2763577"/>
          </a:xfrm>
        </p:spPr>
        <p:txBody>
          <a:bodyPr/>
          <a:lstStyle/>
          <a:p>
            <a:pPr lvl="0">
              <a:lnSpc>
                <a:spcPct val="150000"/>
              </a:lnSpc>
            </a:pPr>
            <a:r>
              <a:rPr lang="en-US" sz="2800" dirty="0" smtClean="0">
                <a:latin typeface="Segoe UI Light" pitchFamily="34" charset="0"/>
              </a:rPr>
              <a:t>Search charm</a:t>
            </a:r>
            <a:endParaRPr lang="en-US" sz="2800" dirty="0">
              <a:latin typeface="Segoe UI Light" pitchFamily="34" charset="0"/>
            </a:endParaRPr>
          </a:p>
          <a:p>
            <a:pPr lvl="0">
              <a:lnSpc>
                <a:spcPct val="150000"/>
              </a:lnSpc>
            </a:pPr>
            <a:r>
              <a:rPr lang="en-US" sz="2800" dirty="0" smtClean="0">
                <a:latin typeface="Segoe UI Light" pitchFamily="34" charset="0"/>
              </a:rPr>
              <a:t>Share charm</a:t>
            </a:r>
            <a:endParaRPr lang="en-US" sz="2800" dirty="0">
              <a:latin typeface="Segoe UI Light" pitchFamily="34" charset="0"/>
            </a:endParaRPr>
          </a:p>
          <a:p>
            <a:pPr lvl="0">
              <a:lnSpc>
                <a:spcPct val="150000"/>
              </a:lnSpc>
            </a:pPr>
            <a:r>
              <a:rPr lang="en-US" sz="2800" dirty="0" smtClean="0">
                <a:latin typeface="Segoe UI Light" pitchFamily="34" charset="0"/>
              </a:rPr>
              <a:t>Devices charm</a:t>
            </a:r>
            <a:endParaRPr lang="en-US" sz="2800" dirty="0">
              <a:latin typeface="Segoe UI Light" pitchFamily="34" charset="0"/>
            </a:endParaRPr>
          </a:p>
          <a:p>
            <a:pPr>
              <a:lnSpc>
                <a:spcPct val="150000"/>
              </a:lnSpc>
            </a:pPr>
            <a:r>
              <a:rPr lang="en-US" sz="2800" dirty="0" smtClean="0">
                <a:latin typeface="Segoe UI Light" pitchFamily="34" charset="0"/>
              </a:rPr>
              <a:t>Setting charm</a:t>
            </a:r>
            <a:endParaRPr lang="en-US" sz="2800" dirty="0">
              <a:latin typeface="Segoe UI Light"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57" y="2108164"/>
            <a:ext cx="674165" cy="5244373"/>
          </a:xfrm>
          <a:prstGeom prst="rect">
            <a:avLst/>
          </a:prstGeom>
        </p:spPr>
      </p:pic>
    </p:spTree>
    <p:extLst>
      <p:ext uri="{BB962C8B-B14F-4D97-AF65-F5344CB8AC3E}">
        <p14:creationId xmlns:p14="http://schemas.microsoft.com/office/powerpoint/2010/main" val="350285644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Charms</a:t>
            </a:r>
            <a:endParaRPr lang="en-US" sz="6000" dirty="0"/>
          </a:p>
        </p:txBody>
      </p:sp>
      <p:sp>
        <p:nvSpPr>
          <p:cNvPr id="2" name="Text Placeholder 1"/>
          <p:cNvSpPr>
            <a:spLocks noGrp="1"/>
          </p:cNvSpPr>
          <p:nvPr>
            <p:ph type="body" sz="quarter" idx="10"/>
          </p:nvPr>
        </p:nvSpPr>
        <p:spPr>
          <a:xfrm>
            <a:off x="7283670" y="2554013"/>
            <a:ext cx="8008882" cy="7404135"/>
          </a:xfrm>
        </p:spPr>
        <p:txBody>
          <a:bodyPr/>
          <a:lstStyle/>
          <a:p>
            <a:pPr marL="0" indent="0">
              <a:lnSpc>
                <a:spcPct val="150000"/>
              </a:lnSpc>
              <a:buNone/>
            </a:pPr>
            <a:r>
              <a:rPr lang="en-US" sz="3200" dirty="0">
                <a:latin typeface="Segoe UI Light" pitchFamily="34" charset="0"/>
              </a:rPr>
              <a:t>Charms allow designers to reduce unnecessary elements because charms are in integral part of </a:t>
            </a:r>
            <a:r>
              <a:rPr lang="en-US" sz="3200" dirty="0" smtClean="0">
                <a:latin typeface="Segoe UI Light" pitchFamily="34" charset="0"/>
              </a:rPr>
              <a:t>the Windows </a:t>
            </a:r>
            <a:r>
              <a:rPr lang="en-US" sz="3200" dirty="0">
                <a:latin typeface="Segoe UI Light" pitchFamily="34" charset="0"/>
              </a:rPr>
              <a:t>8 UI. Charms include one location where users can change their settings, search and share. Charms allow the designers to build their applications without concerning themselves with integrating those elements into their own application.</a:t>
            </a:r>
          </a:p>
          <a:p>
            <a:pPr marL="0" indent="0">
              <a:lnSpc>
                <a:spcPct val="150000"/>
              </a:lnSpc>
              <a:buNone/>
            </a:pPr>
            <a:endParaRPr lang="en-US" sz="3200"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718441" y="2617172"/>
            <a:ext cx="8734096" cy="4997570"/>
          </a:xfrm>
          <a:prstGeom prst="rect">
            <a:avLst/>
          </a:prstGeom>
        </p:spPr>
      </p:pic>
    </p:spTree>
    <p:extLst>
      <p:ext uri="{BB962C8B-B14F-4D97-AF65-F5344CB8AC3E}">
        <p14:creationId xmlns:p14="http://schemas.microsoft.com/office/powerpoint/2010/main" val="254007068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Touch language</a:t>
            </a:r>
            <a:endParaRPr lang="en-US" sz="6000" dirty="0"/>
          </a:p>
        </p:txBody>
      </p:sp>
      <p:sp>
        <p:nvSpPr>
          <p:cNvPr id="18433" name="Rectangle 1"/>
          <p:cNvSpPr>
            <a:spLocks noGrp="1" noChangeArrowheads="1"/>
          </p:cNvSpPr>
          <p:nvPr>
            <p:ph type="body" sz="quarter" idx="10"/>
          </p:nvPr>
        </p:nvSpPr>
        <p:spPr>
          <a:xfrm>
            <a:off x="774954" y="2473023"/>
            <a:ext cx="14276777" cy="4530471"/>
          </a:xfrm>
        </p:spPr>
        <p:txBody>
          <a:bodyPr/>
          <a:lstStyle/>
          <a:p>
            <a:pPr marL="0" lvl="0" indent="0">
              <a:lnSpc>
                <a:spcPct val="150000"/>
              </a:lnSpc>
              <a:buNone/>
            </a:pPr>
            <a:r>
              <a:rPr lang="en-US" sz="3200" dirty="0">
                <a:latin typeface="Segoe UI Light" pitchFamily="34" charset="0"/>
              </a:rPr>
              <a:t>T</a:t>
            </a:r>
            <a:r>
              <a:rPr lang="en-US" sz="3200" dirty="0" smtClean="0">
                <a:latin typeface="Segoe UI Light" pitchFamily="34" charset="0"/>
              </a:rPr>
              <a:t>ouch </a:t>
            </a:r>
            <a:r>
              <a:rPr lang="en-US" sz="3200" dirty="0">
                <a:latin typeface="Segoe UI Light" pitchFamily="34" charset="0"/>
              </a:rPr>
              <a:t>language is an integral part of a the Windows 8 platform and a </a:t>
            </a:r>
            <a:r>
              <a:rPr lang="en-US" sz="3200" dirty="0">
                <a:latin typeface="Segoe UI Light" pitchFamily="34" charset="0"/>
              </a:rPr>
              <a:t>n</a:t>
            </a:r>
            <a:r>
              <a:rPr lang="en-US" sz="3200" dirty="0" smtClean="0">
                <a:latin typeface="Segoe UI Light" pitchFamily="34" charset="0"/>
              </a:rPr>
              <a:t>ew Windows UI </a:t>
            </a:r>
            <a:r>
              <a:rPr lang="en-US" sz="3200" dirty="0">
                <a:latin typeface="Segoe UI Light" pitchFamily="34" charset="0"/>
              </a:rPr>
              <a:t>style app. Windows 8 provides a concise set </a:t>
            </a:r>
            <a:r>
              <a:rPr lang="en-US" sz="3200" dirty="0" smtClean="0">
                <a:latin typeface="Segoe UI Light" pitchFamily="34" charset="0"/>
              </a:rPr>
              <a:t>of touch interactions that are used </a:t>
            </a:r>
            <a:r>
              <a:rPr lang="en-US" sz="3200" dirty="0">
                <a:latin typeface="Segoe UI Light" pitchFamily="34" charset="0"/>
              </a:rPr>
              <a:t>consistently throughout the system. </a:t>
            </a:r>
            <a:endParaRPr lang="en-US" sz="3200" dirty="0" smtClean="0">
              <a:latin typeface="Segoe UI Light" pitchFamily="34" charset="0"/>
            </a:endParaRPr>
          </a:p>
          <a:p>
            <a:pPr marL="0" lvl="0" indent="0">
              <a:lnSpc>
                <a:spcPct val="150000"/>
              </a:lnSpc>
              <a:buNone/>
            </a:pPr>
            <a:r>
              <a:rPr lang="en-US" sz="3200" dirty="0" smtClean="0">
                <a:latin typeface="Segoe UI Light" pitchFamily="34" charset="0"/>
              </a:rPr>
              <a:t>The mouse and </a:t>
            </a:r>
            <a:r>
              <a:rPr lang="en-US" sz="3200" dirty="0">
                <a:latin typeface="Segoe UI Light" pitchFamily="34" charset="0"/>
              </a:rPr>
              <a:t>keyboard have are fully supported in Windows 8. They are functionally consistent with touch, yet provide the unique and distinctive interaction experiences </a:t>
            </a:r>
            <a:r>
              <a:rPr lang="en-US" sz="3200" dirty="0" smtClean="0">
                <a:latin typeface="Segoe UI Light" pitchFamily="34" charset="0"/>
              </a:rPr>
              <a:t>with which users </a:t>
            </a:r>
            <a:r>
              <a:rPr lang="en-US" sz="3200" dirty="0">
                <a:latin typeface="Segoe UI Light" pitchFamily="34" charset="0"/>
              </a:rPr>
              <a:t>are </a:t>
            </a:r>
            <a:r>
              <a:rPr lang="en-US" sz="3200" dirty="0" smtClean="0">
                <a:latin typeface="Segoe UI Light" pitchFamily="34" charset="0"/>
              </a:rPr>
              <a:t>familiar.</a:t>
            </a:r>
            <a:endParaRPr lang="en-US" sz="3200" dirty="0">
              <a:latin typeface="Segoe UI Light" pitchFamily="34" charset="0"/>
            </a:endParaRPr>
          </a:p>
        </p:txBody>
      </p:sp>
    </p:spTree>
    <p:extLst>
      <p:ext uri="{BB962C8B-B14F-4D97-AF65-F5344CB8AC3E}">
        <p14:creationId xmlns:p14="http://schemas.microsoft.com/office/powerpoint/2010/main" val="117898264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App bar</a:t>
            </a:r>
            <a:endParaRPr lang="en-US" sz="6000" dirty="0"/>
          </a:p>
        </p:txBody>
      </p:sp>
      <p:sp>
        <p:nvSpPr>
          <p:cNvPr id="18433" name="Rectangle 1"/>
          <p:cNvSpPr>
            <a:spLocks noGrp="1" noChangeArrowheads="1"/>
          </p:cNvSpPr>
          <p:nvPr>
            <p:ph type="body" sz="quarter" idx="10"/>
          </p:nvPr>
        </p:nvSpPr>
        <p:spPr>
          <a:xfrm>
            <a:off x="774954" y="2160204"/>
            <a:ext cx="14276777" cy="6740307"/>
          </a:xfrm>
        </p:spPr>
        <p:txBody>
          <a:bodyPr/>
          <a:lstStyle/>
          <a:p>
            <a:pPr marL="0" indent="0">
              <a:lnSpc>
                <a:spcPct val="150000"/>
              </a:lnSpc>
              <a:buNone/>
            </a:pPr>
            <a:r>
              <a:rPr lang="en-US" sz="3200" dirty="0">
                <a:latin typeface="Segoe UI Light" pitchFamily="34" charset="0"/>
              </a:rPr>
              <a:t>The app bar helps you design an app that follows the </a:t>
            </a:r>
            <a:r>
              <a:rPr lang="en-US" sz="3200" dirty="0">
                <a:latin typeface="Segoe UI Light" pitchFamily="34" charset="0"/>
              </a:rPr>
              <a:t>n</a:t>
            </a:r>
            <a:r>
              <a:rPr lang="en-US" sz="3200" dirty="0" smtClean="0">
                <a:latin typeface="Segoe UI Light" pitchFamily="34" charset="0"/>
              </a:rPr>
              <a:t>ew Windows UI </a:t>
            </a:r>
            <a:r>
              <a:rPr lang="en-US" sz="3200" dirty="0">
                <a:latin typeface="Segoe UI Light" pitchFamily="34" charset="0"/>
              </a:rPr>
              <a:t>style concept of doing </a:t>
            </a:r>
            <a:r>
              <a:rPr lang="en-US" sz="3200" dirty="0" smtClean="0">
                <a:latin typeface="Segoe UI Light" pitchFamily="34" charset="0"/>
              </a:rPr>
              <a:t>more with less. </a:t>
            </a:r>
            <a:r>
              <a:rPr lang="en-US" sz="3200" dirty="0">
                <a:latin typeface="Segoe UI Light" pitchFamily="34" charset="0"/>
              </a:rPr>
              <a:t>The App bar allows you to conceal commands, or features, until they are needed. This allows your users to focus on the task at hand and not commands that don’t apply to their present scenario</a:t>
            </a:r>
            <a:r>
              <a:rPr lang="en-US" sz="3200" dirty="0" smtClean="0">
                <a:latin typeface="Segoe UI Light" pitchFamily="34" charset="0"/>
              </a:rPr>
              <a:t>.</a:t>
            </a:r>
          </a:p>
          <a:p>
            <a:pPr marL="0" indent="0">
              <a:lnSpc>
                <a:spcPct val="150000"/>
              </a:lnSpc>
              <a:buNone/>
            </a:pPr>
            <a:r>
              <a:rPr lang="en-US" sz="3200" dirty="0" smtClean="0">
                <a:latin typeface="Segoe UI Light" pitchFamily="34" charset="0"/>
              </a:rPr>
              <a:t>The user accesses </a:t>
            </a:r>
            <a:r>
              <a:rPr lang="en-US" sz="3200" dirty="0">
                <a:latin typeface="Segoe UI Light" pitchFamily="34" charset="0"/>
              </a:rPr>
              <a:t>the app bar by swiping the bottom edge of the screen and can interact with the content to make app bars disappear. App bars can also be used to show commands or options that are specific to the user's context, such as photo selection or drawing mode.</a:t>
            </a:r>
          </a:p>
          <a:p>
            <a:pPr marL="0" indent="0">
              <a:lnSpc>
                <a:spcPct val="150000"/>
              </a:lnSpc>
              <a:buNone/>
            </a:pPr>
            <a:endParaRPr lang="en-US" sz="2800" dirty="0">
              <a:latin typeface="Segoe UI Light" pitchFamily="34" charset="0"/>
            </a:endParaRPr>
          </a:p>
        </p:txBody>
      </p:sp>
    </p:spTree>
    <p:extLst>
      <p:ext uri="{BB962C8B-B14F-4D97-AF65-F5344CB8AC3E}">
        <p14:creationId xmlns:p14="http://schemas.microsoft.com/office/powerpoint/2010/main" val="372796316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App bar: Controls only when needed</a:t>
            </a:r>
            <a:endParaRPr lang="en-US" sz="6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914" y="2093495"/>
            <a:ext cx="9493221" cy="5325810"/>
          </a:xfrm>
          <a:prstGeom prst="rect">
            <a:avLst/>
          </a:prstGeom>
        </p:spPr>
      </p:pic>
    </p:spTree>
    <p:extLst>
      <p:ext uri="{BB962C8B-B14F-4D97-AF65-F5344CB8AC3E}">
        <p14:creationId xmlns:p14="http://schemas.microsoft.com/office/powerpoint/2010/main" val="249517425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Windows </a:t>
            </a:r>
            <a:r>
              <a:rPr lang="en-US" sz="6000" dirty="0"/>
              <a:t>8 </a:t>
            </a:r>
            <a:r>
              <a:rPr lang="en-US" sz="6000" dirty="0" smtClean="0"/>
              <a:t>views</a:t>
            </a:r>
            <a:endParaRPr lang="en-US" sz="6000" dirty="0"/>
          </a:p>
        </p:txBody>
      </p:sp>
      <p:sp>
        <p:nvSpPr>
          <p:cNvPr id="18433" name="Rectangle 1"/>
          <p:cNvSpPr>
            <a:spLocks noGrp="1" noChangeArrowheads="1"/>
          </p:cNvSpPr>
          <p:nvPr>
            <p:ph type="body" sz="quarter" idx="10"/>
          </p:nvPr>
        </p:nvSpPr>
        <p:spPr>
          <a:xfrm>
            <a:off x="774954" y="2473023"/>
            <a:ext cx="7959143" cy="5466112"/>
          </a:xfrm>
        </p:spPr>
        <p:txBody>
          <a:bodyPr/>
          <a:lstStyle/>
          <a:p>
            <a:pPr marL="0" indent="0">
              <a:lnSpc>
                <a:spcPct val="150000"/>
              </a:lnSpc>
              <a:buNone/>
            </a:pPr>
            <a:r>
              <a:rPr lang="en-US" sz="3200" dirty="0">
                <a:latin typeface="Segoe UI Light" pitchFamily="34" charset="0"/>
              </a:rPr>
              <a:t>A </a:t>
            </a:r>
            <a:r>
              <a:rPr lang="en-US" sz="3200" dirty="0">
                <a:latin typeface="Segoe UI Light" pitchFamily="34" charset="0"/>
              </a:rPr>
              <a:t>n</a:t>
            </a:r>
            <a:r>
              <a:rPr lang="en-US" sz="3200" dirty="0" smtClean="0">
                <a:latin typeface="Segoe UI Light" pitchFamily="34" charset="0"/>
              </a:rPr>
              <a:t>ew Windows UI </a:t>
            </a:r>
            <a:r>
              <a:rPr lang="en-US" sz="3200" dirty="0">
                <a:latin typeface="Segoe UI Light" pitchFamily="34" charset="0"/>
              </a:rPr>
              <a:t>style app contains new </a:t>
            </a:r>
            <a:r>
              <a:rPr lang="en-US" sz="3200" dirty="0" smtClean="0">
                <a:latin typeface="Segoe UI Light" pitchFamily="34" charset="0"/>
              </a:rPr>
              <a:t>views and resolutions </a:t>
            </a:r>
            <a:r>
              <a:rPr lang="en-US" sz="3200" dirty="0">
                <a:latin typeface="Segoe UI Light" pitchFamily="34" charset="0"/>
              </a:rPr>
              <a:t>that a UX designer might not have had to consider in the past. </a:t>
            </a:r>
            <a:r>
              <a:rPr lang="en-US" sz="3200" dirty="0" smtClean="0">
                <a:latin typeface="Segoe UI Light" pitchFamily="34" charset="0"/>
              </a:rPr>
              <a:t>These include:</a:t>
            </a:r>
          </a:p>
          <a:p>
            <a:pPr>
              <a:lnSpc>
                <a:spcPct val="150000"/>
              </a:lnSpc>
            </a:pPr>
            <a:r>
              <a:rPr lang="en-US" sz="3200" dirty="0" smtClean="0">
                <a:latin typeface="Segoe UI Light" pitchFamily="34" charset="0"/>
              </a:rPr>
              <a:t>Landscape view</a:t>
            </a:r>
          </a:p>
          <a:p>
            <a:pPr>
              <a:lnSpc>
                <a:spcPct val="150000"/>
              </a:lnSpc>
            </a:pPr>
            <a:r>
              <a:rPr lang="en-US" sz="3200" dirty="0">
                <a:latin typeface="Segoe UI Light" pitchFamily="34" charset="0"/>
              </a:rPr>
              <a:t>S</a:t>
            </a:r>
            <a:r>
              <a:rPr lang="en-US" sz="3200" dirty="0" smtClean="0">
                <a:latin typeface="Segoe UI Light" pitchFamily="34" charset="0"/>
              </a:rPr>
              <a:t>nap view</a:t>
            </a:r>
          </a:p>
          <a:p>
            <a:pPr>
              <a:lnSpc>
                <a:spcPct val="150000"/>
              </a:lnSpc>
            </a:pPr>
            <a:r>
              <a:rPr lang="en-US" sz="3200" dirty="0">
                <a:latin typeface="Segoe UI Light" pitchFamily="34" charset="0"/>
              </a:rPr>
              <a:t>P</a:t>
            </a:r>
            <a:r>
              <a:rPr lang="en-US" sz="3200" dirty="0" smtClean="0">
                <a:latin typeface="Segoe UI Light" pitchFamily="34" charset="0"/>
              </a:rPr>
              <a:t>ortrait view</a:t>
            </a:r>
            <a:endParaRPr lang="en-US" sz="3200" dirty="0">
              <a:latin typeface="Segoe UI Light" pitchFamily="34"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81745" y="3005610"/>
            <a:ext cx="6300135" cy="35420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364030" y="1610658"/>
            <a:ext cx="3540325" cy="629698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4117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accel="40000" decel="40000" fill="hold" nodeType="clickEffect">
                                  <p:stCondLst>
                                    <p:cond delay="0"/>
                                  </p:stCondLst>
                                  <p:childTnLst>
                                    <p:animRot by="5400000">
                                      <p:cBhvr>
                                        <p:cTn id="6" dur="1100" fill="hold"/>
                                        <p:tgtEl>
                                          <p:spTgt spid="7"/>
                                        </p:tgtEl>
                                        <p:attrNameLst>
                                          <p:attrName>r</p:attrName>
                                        </p:attrNameLst>
                                      </p:cBhvr>
                                    </p:animRot>
                                  </p:childTnLst>
                                </p:cTn>
                              </p:par>
                              <p:par>
                                <p:cTn id="7" presetID="10" presetClass="entr" presetSubtype="0" fill="hold" nodeType="withEffect">
                                  <p:stCondLst>
                                    <p:cond delay="11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Summary</a:t>
            </a:r>
          </a:p>
        </p:txBody>
      </p:sp>
      <p:sp>
        <p:nvSpPr>
          <p:cNvPr id="18433" name="Rectangle 1"/>
          <p:cNvSpPr>
            <a:spLocks noGrp="1" noChangeArrowheads="1"/>
          </p:cNvSpPr>
          <p:nvPr>
            <p:ph type="body" sz="quarter" idx="10"/>
          </p:nvPr>
        </p:nvSpPr>
        <p:spPr>
          <a:xfrm>
            <a:off x="774954" y="2473023"/>
            <a:ext cx="14276777" cy="5478423"/>
          </a:xfrm>
        </p:spPr>
        <p:txBody>
          <a:bodyPr/>
          <a:lstStyle/>
          <a:p>
            <a:pPr marL="0" indent="0">
              <a:lnSpc>
                <a:spcPct val="150000"/>
              </a:lnSpc>
              <a:buNone/>
            </a:pPr>
            <a:r>
              <a:rPr lang="en-US" sz="3200" dirty="0">
                <a:latin typeface="Segoe UI Light" pitchFamily="34" charset="0"/>
              </a:rPr>
              <a:t>T</a:t>
            </a:r>
            <a:r>
              <a:rPr lang="en-US" sz="3200" dirty="0" smtClean="0">
                <a:latin typeface="Segoe UI Light" pitchFamily="34" charset="0"/>
              </a:rPr>
              <a:t>his module covered:</a:t>
            </a:r>
          </a:p>
          <a:p>
            <a:pPr>
              <a:lnSpc>
                <a:spcPct val="150000"/>
              </a:lnSpc>
              <a:buFont typeface="Wingdings" pitchFamily="2" charset="2"/>
              <a:buChar char="§"/>
            </a:pPr>
            <a:r>
              <a:rPr lang="en-US" sz="3200" dirty="0">
                <a:latin typeface="Segoe UI Light" pitchFamily="34" charset="0"/>
                <a:sym typeface="Auto 2 Regular" charset="0"/>
              </a:rPr>
              <a:t>Locating and installing applications</a:t>
            </a:r>
          </a:p>
          <a:p>
            <a:pPr>
              <a:lnSpc>
                <a:spcPct val="150000"/>
              </a:lnSpc>
              <a:buFont typeface="Wingdings" pitchFamily="2" charset="2"/>
              <a:buChar char="§"/>
            </a:pPr>
            <a:r>
              <a:rPr lang="en-US" sz="3200" dirty="0" smtClean="0">
                <a:latin typeface="Segoe UI Light" pitchFamily="34" charset="0"/>
                <a:sym typeface="Auto 2 Regular" charset="0"/>
              </a:rPr>
              <a:t>Concepts </a:t>
            </a:r>
            <a:r>
              <a:rPr lang="en-US" sz="3200" dirty="0">
                <a:latin typeface="Segoe UI Light" pitchFamily="34" charset="0"/>
                <a:sym typeface="Auto 2 Regular" charset="0"/>
              </a:rPr>
              <a:t>behind </a:t>
            </a:r>
            <a:r>
              <a:rPr lang="en-US" sz="3200" dirty="0">
                <a:latin typeface="Segoe UI Light" pitchFamily="34" charset="0"/>
                <a:sym typeface="Auto 2 Regular" charset="0"/>
              </a:rPr>
              <a:t>n</a:t>
            </a:r>
            <a:r>
              <a:rPr lang="en-US" sz="3200" dirty="0" smtClean="0">
                <a:latin typeface="Segoe UI Light" pitchFamily="34" charset="0"/>
                <a:sym typeface="Auto 2 Regular" charset="0"/>
              </a:rPr>
              <a:t>ew Windows UI </a:t>
            </a:r>
            <a:r>
              <a:rPr lang="en-US" sz="3200" dirty="0">
                <a:latin typeface="Segoe UI Light" pitchFamily="34" charset="0"/>
                <a:sym typeface="Auto 2 Regular" charset="0"/>
              </a:rPr>
              <a:t>style applications</a:t>
            </a:r>
          </a:p>
          <a:p>
            <a:pPr>
              <a:lnSpc>
                <a:spcPct val="150000"/>
              </a:lnSpc>
              <a:buFont typeface="Wingdings" pitchFamily="2" charset="2"/>
              <a:buChar char="§"/>
            </a:pPr>
            <a:r>
              <a:rPr lang="en-US" sz="3200" dirty="0">
                <a:latin typeface="Segoe UI Light" pitchFamily="34" charset="0"/>
                <a:sym typeface="Auto 2 Regular" charset="0"/>
              </a:rPr>
              <a:t>Components of Windows 8 applications</a:t>
            </a:r>
          </a:p>
          <a:p>
            <a:pPr>
              <a:lnSpc>
                <a:spcPct val="150000"/>
              </a:lnSpc>
              <a:buFont typeface="Wingdings" pitchFamily="2" charset="2"/>
              <a:buChar char="§"/>
            </a:pPr>
            <a:r>
              <a:rPr lang="en-US" sz="3200" dirty="0">
                <a:latin typeface="Segoe UI Light" pitchFamily="34" charset="0"/>
                <a:sym typeface="Auto 2 Regular" charset="0"/>
              </a:rPr>
              <a:t>App bar</a:t>
            </a:r>
          </a:p>
          <a:p>
            <a:pPr>
              <a:lnSpc>
                <a:spcPct val="150000"/>
              </a:lnSpc>
              <a:buFont typeface="Wingdings" pitchFamily="2" charset="2"/>
              <a:buChar char="§"/>
            </a:pPr>
            <a:r>
              <a:rPr lang="en-US" sz="3200" dirty="0">
                <a:latin typeface="Segoe UI Light" pitchFamily="34" charset="0"/>
                <a:sym typeface="Auto 2 Regular" charset="0"/>
              </a:rPr>
              <a:t>Views</a:t>
            </a:r>
          </a:p>
          <a:p>
            <a:pPr lvl="1">
              <a:buNone/>
            </a:pPr>
            <a:endParaRPr lang="en-US" sz="3200" dirty="0" smtClean="0">
              <a:latin typeface="Courier New"/>
              <a:cs typeface="Courier New"/>
            </a:endParaRPr>
          </a:p>
        </p:txBody>
      </p:sp>
    </p:spTree>
    <p:extLst>
      <p:ext uri="{BB962C8B-B14F-4D97-AF65-F5344CB8AC3E}">
        <p14:creationId xmlns:p14="http://schemas.microsoft.com/office/powerpoint/2010/main" val="19017707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p:txBody>
          <a:bodyPr/>
          <a:lstStyle/>
          <a:p>
            <a:pPr algn="l"/>
            <a:r>
              <a:rPr lang="en-US" sz="6000" dirty="0" smtClean="0"/>
              <a:t>This presentation covers:</a:t>
            </a:r>
            <a:endParaRPr lang="en-US" sz="6000" dirty="0"/>
          </a:p>
        </p:txBody>
      </p:sp>
      <p:sp>
        <p:nvSpPr>
          <p:cNvPr id="7" name="Content Placeholder 6"/>
          <p:cNvSpPr>
            <a:spLocks noGrp="1"/>
          </p:cNvSpPr>
          <p:nvPr>
            <p:ph type="body" sz="quarter" idx="10"/>
          </p:nvPr>
        </p:nvSpPr>
        <p:spPr>
          <a:xfrm>
            <a:off x="774954" y="2473023"/>
            <a:ext cx="14276777" cy="2412968"/>
          </a:xfrm>
        </p:spPr>
        <p:txBody>
          <a:bodyPr/>
          <a:lstStyle/>
          <a:p>
            <a:pPr>
              <a:lnSpc>
                <a:spcPct val="150000"/>
              </a:lnSpc>
              <a:buFont typeface="Wingdings" pitchFamily="2" charset="2"/>
              <a:buChar char="§"/>
            </a:pPr>
            <a:r>
              <a:rPr lang="en-US" sz="3200" dirty="0" smtClean="0">
                <a:latin typeface="Segoe UI Light" pitchFamily="34" charset="0"/>
                <a:sym typeface="Auto 2 Regular" charset="0"/>
              </a:rPr>
              <a:t>Locating and installing applications</a:t>
            </a:r>
          </a:p>
          <a:p>
            <a:pPr>
              <a:lnSpc>
                <a:spcPct val="150000"/>
              </a:lnSpc>
              <a:buFont typeface="Wingdings" pitchFamily="2" charset="2"/>
              <a:buChar char="§"/>
            </a:pPr>
            <a:r>
              <a:rPr lang="en-US" sz="3200" dirty="0" smtClean="0">
                <a:latin typeface="Segoe UI Light" pitchFamily="34" charset="0"/>
                <a:sym typeface="Auto 2 Regular" charset="0"/>
              </a:rPr>
              <a:t>Concepts behind </a:t>
            </a:r>
            <a:r>
              <a:rPr lang="en-US" sz="3200" dirty="0">
                <a:latin typeface="Segoe UI Light" pitchFamily="34" charset="0"/>
                <a:sym typeface="Auto 2 Regular" charset="0"/>
              </a:rPr>
              <a:t>n</a:t>
            </a:r>
            <a:r>
              <a:rPr lang="en-US" sz="3200" dirty="0" smtClean="0">
                <a:latin typeface="Segoe UI Light" pitchFamily="34" charset="0"/>
                <a:sym typeface="Auto 2 Regular" charset="0"/>
              </a:rPr>
              <a:t>ew Windows UI </a:t>
            </a:r>
            <a:r>
              <a:rPr lang="en-US" sz="3200" dirty="0" smtClean="0">
                <a:latin typeface="Segoe UI Light" pitchFamily="34" charset="0"/>
                <a:sym typeface="Auto 2 Regular" charset="0"/>
              </a:rPr>
              <a:t>style applications</a:t>
            </a:r>
          </a:p>
          <a:p>
            <a:pPr>
              <a:lnSpc>
                <a:spcPct val="150000"/>
              </a:lnSpc>
              <a:buFont typeface="Wingdings" pitchFamily="2" charset="2"/>
              <a:buChar char="§"/>
            </a:pPr>
            <a:r>
              <a:rPr lang="en-US" sz="3200" dirty="0" smtClean="0">
                <a:latin typeface="Segoe UI Light" pitchFamily="34" charset="0"/>
                <a:sym typeface="Auto 2 Regular" charset="0"/>
              </a:rPr>
              <a:t>Overview of the important components in Windows 8 applications</a:t>
            </a:r>
          </a:p>
        </p:txBody>
      </p:sp>
    </p:spTree>
    <p:extLst>
      <p:ext uri="{BB962C8B-B14F-4D97-AF65-F5344CB8AC3E}">
        <p14:creationId xmlns:p14="http://schemas.microsoft.com/office/powerpoint/2010/main" val="401792919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Download these apps for this module</a:t>
            </a:r>
            <a:endParaRPr lang="en-US" sz="6000" dirty="0"/>
          </a:p>
        </p:txBody>
      </p:sp>
      <p:sp>
        <p:nvSpPr>
          <p:cNvPr id="18433" name="Rectangle 1"/>
          <p:cNvSpPr>
            <a:spLocks noGrp="1" noChangeArrowheads="1"/>
          </p:cNvSpPr>
          <p:nvPr>
            <p:ph type="body" sz="quarter" idx="10"/>
          </p:nvPr>
        </p:nvSpPr>
        <p:spPr>
          <a:xfrm>
            <a:off x="774954" y="2473023"/>
            <a:ext cx="14276777" cy="2886944"/>
          </a:xfrm>
        </p:spPr>
        <p:txBody>
          <a:bodyPr/>
          <a:lstStyle/>
          <a:p>
            <a:pPr>
              <a:lnSpc>
                <a:spcPct val="150000"/>
              </a:lnSpc>
              <a:buFont typeface="Wingdings" pitchFamily="2" charset="2"/>
              <a:buChar char="§"/>
            </a:pPr>
            <a:r>
              <a:rPr lang="en-US" sz="3200" dirty="0" smtClean="0">
                <a:latin typeface="Segoe UI Light" pitchFamily="34" charset="0"/>
              </a:rPr>
              <a:t>This module uses two apps: Photos and </a:t>
            </a:r>
            <a:r>
              <a:rPr lang="en-US" sz="3200" dirty="0" err="1" smtClean="0">
                <a:latin typeface="Segoe UI Light" pitchFamily="34" charset="0"/>
              </a:rPr>
              <a:t>Puzzletouch</a:t>
            </a:r>
            <a:endParaRPr lang="en-US" sz="3200" dirty="0" smtClean="0">
              <a:latin typeface="Segoe UI Light" pitchFamily="34" charset="0"/>
            </a:endParaRPr>
          </a:p>
          <a:p>
            <a:pPr>
              <a:lnSpc>
                <a:spcPct val="150000"/>
              </a:lnSpc>
              <a:buFont typeface="Wingdings" pitchFamily="2" charset="2"/>
              <a:buChar char="§"/>
            </a:pPr>
            <a:r>
              <a:rPr lang="en-US" sz="3200" dirty="0" smtClean="0">
                <a:latin typeface="Segoe UI Light" pitchFamily="34" charset="0"/>
              </a:rPr>
              <a:t>Locate these apps in the Store: Instructions </a:t>
            </a:r>
            <a:r>
              <a:rPr lang="en-US" sz="3200" dirty="0">
                <a:latin typeface="Segoe UI Light" pitchFamily="34" charset="0"/>
              </a:rPr>
              <a:t>for searching within the store are in the written module</a:t>
            </a:r>
          </a:p>
          <a:p>
            <a:pPr marL="0" indent="0">
              <a:buNone/>
            </a:pPr>
            <a:endParaRPr lang="en-US" sz="2800" dirty="0" smtClean="0">
              <a:latin typeface="Segoe" pitchFamily="34" charset="0"/>
            </a:endParaRPr>
          </a:p>
        </p:txBody>
      </p:sp>
    </p:spTree>
    <p:extLst>
      <p:ext uri="{BB962C8B-B14F-4D97-AF65-F5344CB8AC3E}">
        <p14:creationId xmlns:p14="http://schemas.microsoft.com/office/powerpoint/2010/main" val="206362850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a:t>Concepts </a:t>
            </a:r>
            <a:r>
              <a:rPr lang="en-US" sz="6000" dirty="0" smtClean="0"/>
              <a:t>behind </a:t>
            </a:r>
            <a:r>
              <a:rPr lang="en-US" sz="6000" dirty="0"/>
              <a:t>n</a:t>
            </a:r>
            <a:r>
              <a:rPr lang="en-US" sz="6000" dirty="0" smtClean="0"/>
              <a:t>ew Windows UI </a:t>
            </a:r>
            <a:r>
              <a:rPr lang="en-US" sz="6000" dirty="0"/>
              <a:t>style applications</a:t>
            </a:r>
          </a:p>
        </p:txBody>
      </p:sp>
      <p:sp>
        <p:nvSpPr>
          <p:cNvPr id="18433" name="Rectangle 1"/>
          <p:cNvSpPr>
            <a:spLocks noGrp="1" noChangeArrowheads="1"/>
          </p:cNvSpPr>
          <p:nvPr>
            <p:ph type="body" sz="quarter" idx="10"/>
          </p:nvPr>
        </p:nvSpPr>
        <p:spPr>
          <a:xfrm>
            <a:off x="774954" y="2473023"/>
            <a:ext cx="14276777" cy="5564600"/>
          </a:xfrm>
        </p:spPr>
        <p:txBody>
          <a:bodyPr/>
          <a:lstStyle/>
          <a:p>
            <a:pPr marL="0" indent="0">
              <a:lnSpc>
                <a:spcPct val="150000"/>
              </a:lnSpc>
              <a:buNone/>
            </a:pPr>
            <a:r>
              <a:rPr lang="en-US" sz="3200" dirty="0" smtClean="0">
                <a:latin typeface="Segoe UI Light" pitchFamily="34" charset="0"/>
              </a:rPr>
              <a:t>New Windows UI </a:t>
            </a:r>
            <a:r>
              <a:rPr lang="en-US" sz="3200" dirty="0">
                <a:latin typeface="Segoe UI Light" pitchFamily="34" charset="0"/>
              </a:rPr>
              <a:t>is the code name for Microsoft’s design language. </a:t>
            </a:r>
            <a:r>
              <a:rPr lang="en-US" sz="3200" dirty="0" smtClean="0">
                <a:latin typeface="Segoe UI Light" pitchFamily="34" charset="0"/>
              </a:rPr>
              <a:t>It’s rooted in </a:t>
            </a:r>
            <a:r>
              <a:rPr lang="en-US" sz="3200" dirty="0">
                <a:latin typeface="Segoe UI Light" pitchFamily="34" charset="0"/>
              </a:rPr>
              <a:t>modern, Swiss design which emerged from Switzerland in the 1550s. Swiss design has an emphasis </a:t>
            </a:r>
            <a:r>
              <a:rPr lang="en-US" sz="3200" dirty="0" smtClean="0">
                <a:latin typeface="Segoe UI Light" pitchFamily="34" charset="0"/>
              </a:rPr>
              <a:t>on:</a:t>
            </a:r>
          </a:p>
          <a:p>
            <a:pPr>
              <a:lnSpc>
                <a:spcPct val="150000"/>
              </a:lnSpc>
            </a:pPr>
            <a:r>
              <a:rPr lang="en-US" sz="3200" dirty="0" smtClean="0">
                <a:latin typeface="Segoe UI Light" pitchFamily="34" charset="0"/>
              </a:rPr>
              <a:t>Reduction</a:t>
            </a:r>
          </a:p>
          <a:p>
            <a:pPr>
              <a:lnSpc>
                <a:spcPct val="150000"/>
              </a:lnSpc>
            </a:pPr>
            <a:r>
              <a:rPr lang="en-US" sz="3200" dirty="0" smtClean="0">
                <a:latin typeface="Segoe UI Light" pitchFamily="34" charset="0"/>
              </a:rPr>
              <a:t>Cleanliness</a:t>
            </a:r>
          </a:p>
          <a:p>
            <a:pPr>
              <a:lnSpc>
                <a:spcPct val="150000"/>
              </a:lnSpc>
            </a:pPr>
            <a:r>
              <a:rPr lang="en-US" sz="3200" dirty="0" smtClean="0">
                <a:latin typeface="Segoe UI Light" pitchFamily="34" charset="0"/>
              </a:rPr>
              <a:t>Readability</a:t>
            </a:r>
          </a:p>
          <a:p>
            <a:pPr>
              <a:lnSpc>
                <a:spcPct val="150000"/>
              </a:lnSpc>
            </a:pPr>
            <a:r>
              <a:rPr lang="en-US" sz="3200" dirty="0" smtClean="0">
                <a:latin typeface="Segoe UI Light" pitchFamily="34" charset="0"/>
              </a:rPr>
              <a:t>Simple </a:t>
            </a:r>
            <a:r>
              <a:rPr lang="en-US" sz="3200" dirty="0">
                <a:latin typeface="Segoe UI Light" pitchFamily="34" charset="0"/>
              </a:rPr>
              <a:t>and beautiful </a:t>
            </a:r>
            <a:r>
              <a:rPr lang="en-US" sz="3200" dirty="0" smtClean="0">
                <a:latin typeface="Segoe UI Light" pitchFamily="34" charset="0"/>
              </a:rPr>
              <a:t>visuals</a:t>
            </a:r>
          </a:p>
        </p:txBody>
      </p:sp>
    </p:spTree>
    <p:extLst>
      <p:ext uri="{BB962C8B-B14F-4D97-AF65-F5344CB8AC3E}">
        <p14:creationId xmlns:p14="http://schemas.microsoft.com/office/powerpoint/2010/main" val="269397897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dx\secure\Products\Seven\visuals\WARHOL\MOTION\MikeGuss\~MetroMoodboard\~images\Junioragenda.gif"/>
          <p:cNvPicPr/>
          <p:nvPr/>
        </p:nvPicPr>
        <p:blipFill>
          <a:blip r:embed="rId2" cstate="print"/>
          <a:srcRect/>
          <a:stretch>
            <a:fillRect/>
          </a:stretch>
        </p:blipFill>
        <p:spPr bwMode="auto">
          <a:xfrm>
            <a:off x="4407428" y="470653"/>
            <a:ext cx="8725501" cy="4383433"/>
          </a:xfrm>
          <a:prstGeom prst="rect">
            <a:avLst/>
          </a:prstGeom>
          <a:noFill/>
          <a:ln w="9525">
            <a:noFill/>
            <a:miter lim="800000"/>
            <a:headEnd/>
            <a:tailEnd/>
          </a:ln>
        </p:spPr>
      </p:pic>
      <p:pic>
        <p:nvPicPr>
          <p:cNvPr id="7" name="Picture 6" descr="\\medx\secure\Products\Seven\visuals\WARHOL\MOTION\MikeGuss\~MetroMoodboard\~images\2200.jpg"/>
          <p:cNvPicPr/>
          <p:nvPr/>
        </p:nvPicPr>
        <p:blipFill rotWithShape="1">
          <a:blip r:embed="rId3" cstate="print"/>
          <a:srcRect b="5468"/>
          <a:stretch/>
        </p:blipFill>
        <p:spPr bwMode="auto">
          <a:xfrm>
            <a:off x="795267" y="2253765"/>
            <a:ext cx="4351408" cy="6168340"/>
          </a:xfrm>
          <a:prstGeom prst="rect">
            <a:avLst/>
          </a:prstGeom>
          <a:noFill/>
          <a:ln w="9525">
            <a:noFill/>
            <a:miter lim="800000"/>
            <a:headEnd/>
            <a:tailEnd/>
          </a:ln>
        </p:spPr>
      </p:pic>
      <p:pic>
        <p:nvPicPr>
          <p:cNvPr id="8" name="Picture 7" descr="\\medx\secure\Products\Seven\visuals\WARHOL\MOTION\MikeGuss\~MetroMoodboard\~images\2514.jpg"/>
          <p:cNvPicPr/>
          <p:nvPr/>
        </p:nvPicPr>
        <p:blipFill>
          <a:blip r:embed="rId4" cstate="print"/>
          <a:srcRect/>
          <a:stretch>
            <a:fillRect/>
          </a:stretch>
        </p:blipFill>
        <p:spPr bwMode="auto">
          <a:xfrm>
            <a:off x="10647779" y="2393874"/>
            <a:ext cx="4163261" cy="6244892"/>
          </a:xfrm>
          <a:prstGeom prst="rect">
            <a:avLst/>
          </a:prstGeom>
          <a:noFill/>
          <a:ln w="9525">
            <a:noFill/>
            <a:miter lim="800000"/>
            <a:headEnd/>
            <a:tailEnd/>
          </a:ln>
        </p:spPr>
      </p:pic>
      <p:pic>
        <p:nvPicPr>
          <p:cNvPr id="9" name="Picture 8" descr="\\medx\secure\Products\Seven\visuals\WARHOL\MOTION\MikeGuss\~MetroMoodboard\~images\2839.jpg"/>
          <p:cNvPicPr/>
          <p:nvPr/>
        </p:nvPicPr>
        <p:blipFill>
          <a:blip r:embed="rId5" cstate="print"/>
          <a:srcRect/>
          <a:stretch>
            <a:fillRect/>
          </a:stretch>
        </p:blipFill>
        <p:spPr bwMode="auto">
          <a:xfrm>
            <a:off x="5728202" y="2253765"/>
            <a:ext cx="4351408" cy="6525110"/>
          </a:xfrm>
          <a:prstGeom prst="rect">
            <a:avLst/>
          </a:prstGeom>
          <a:noFill/>
          <a:ln w="9525">
            <a:noFill/>
            <a:miter lim="800000"/>
            <a:headEnd/>
            <a:tailEnd/>
          </a:ln>
        </p:spPr>
      </p:pic>
    </p:spTree>
    <p:extLst>
      <p:ext uri="{BB962C8B-B14F-4D97-AF65-F5344CB8AC3E}">
        <p14:creationId xmlns:p14="http://schemas.microsoft.com/office/powerpoint/2010/main" val="4425759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lnSpc>
                <a:spcPct val="150000"/>
              </a:lnSpc>
            </a:pPr>
            <a:r>
              <a:rPr lang="en-US" sz="6000" dirty="0" smtClean="0"/>
              <a:t>Other influences</a:t>
            </a:r>
            <a:endParaRPr lang="en-US" sz="6000" dirty="0"/>
          </a:p>
        </p:txBody>
      </p:sp>
      <p:sp>
        <p:nvSpPr>
          <p:cNvPr id="18433" name="Rectangle 1"/>
          <p:cNvSpPr>
            <a:spLocks noGrp="1" noChangeArrowheads="1"/>
          </p:cNvSpPr>
          <p:nvPr>
            <p:ph type="body" sz="quarter" idx="10"/>
          </p:nvPr>
        </p:nvSpPr>
        <p:spPr>
          <a:xfrm>
            <a:off x="774954" y="1852863"/>
            <a:ext cx="14276777" cy="3693319"/>
          </a:xfrm>
        </p:spPr>
        <p:txBody>
          <a:bodyPr/>
          <a:lstStyle/>
          <a:p>
            <a:pPr marL="6400800" indent="0">
              <a:lnSpc>
                <a:spcPct val="150000"/>
              </a:lnSpc>
              <a:buNone/>
            </a:pPr>
            <a:r>
              <a:rPr lang="en-US" sz="3200" b="1" dirty="0" smtClean="0">
                <a:latin typeface="Segoe UI Light" pitchFamily="34" charset="0"/>
              </a:rPr>
              <a:t>Bauhaus</a:t>
            </a:r>
            <a:r>
              <a:rPr lang="en-US" sz="3200" dirty="0" smtClean="0">
                <a:latin typeface="Segoe UI Light" pitchFamily="34" charset="0"/>
              </a:rPr>
              <a:t> was </a:t>
            </a:r>
            <a:r>
              <a:rPr lang="en-US" sz="3200" dirty="0">
                <a:latin typeface="Segoe UI Light" pitchFamily="34" charset="0"/>
              </a:rPr>
              <a:t>a school in Germany that combined crafts and the fine arts, and was famous for the approach to design that it publicized and taught. It operated from 1919 to </a:t>
            </a:r>
            <a:r>
              <a:rPr lang="en-US" sz="3200" dirty="0" smtClean="0">
                <a:latin typeface="Segoe UI Light" pitchFamily="34" charset="0"/>
              </a:rPr>
              <a:t>1933.</a:t>
            </a:r>
            <a:endParaRPr lang="en-US" sz="3200" dirty="0">
              <a:latin typeface="Segoe UI Light" pitchFamily="34"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87" y="2101934"/>
            <a:ext cx="57150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79048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lnSpc>
                <a:spcPct val="150000"/>
              </a:lnSpc>
            </a:pPr>
            <a:r>
              <a:rPr lang="en-US" sz="6000" dirty="0" smtClean="0"/>
              <a:t>Other influences</a:t>
            </a:r>
            <a:endParaRPr lang="en-US" sz="6000" dirty="0"/>
          </a:p>
        </p:txBody>
      </p:sp>
      <p:sp>
        <p:nvSpPr>
          <p:cNvPr id="18433" name="Rectangle 1"/>
          <p:cNvSpPr>
            <a:spLocks noGrp="1" noChangeArrowheads="1"/>
          </p:cNvSpPr>
          <p:nvPr>
            <p:ph type="body" sz="quarter" idx="10"/>
          </p:nvPr>
        </p:nvSpPr>
        <p:spPr>
          <a:xfrm>
            <a:off x="774954" y="1852863"/>
            <a:ext cx="14276777" cy="5078891"/>
          </a:xfrm>
        </p:spPr>
        <p:txBody>
          <a:bodyPr/>
          <a:lstStyle/>
          <a:p>
            <a:pPr marL="6400800" indent="0">
              <a:lnSpc>
                <a:spcPct val="150000"/>
              </a:lnSpc>
              <a:buNone/>
            </a:pPr>
            <a:r>
              <a:rPr lang="en-US" sz="3200" dirty="0" smtClean="0">
                <a:latin typeface="Segoe UI Light" pitchFamily="34" charset="0"/>
              </a:rPr>
              <a:t>The </a:t>
            </a:r>
            <a:r>
              <a:rPr lang="en-US" sz="3200" b="1" dirty="0">
                <a:latin typeface="Segoe UI Light" pitchFamily="34" charset="0"/>
              </a:rPr>
              <a:t>International Typographic Style </a:t>
            </a:r>
            <a:r>
              <a:rPr lang="en-US" sz="3200" dirty="0">
                <a:latin typeface="Segoe UI Light" pitchFamily="34" charset="0"/>
              </a:rPr>
              <a:t>emphasizes cleanliness, readability and objectivity. Strong use of a grid, sans-serif typefaces, and flush-left, ragged-right text. The style is also associated with a preference for photography in place of illustrations or drawings. </a:t>
            </a:r>
          </a:p>
        </p:txBody>
      </p:sp>
      <p:pic>
        <p:nvPicPr>
          <p:cNvPr id="6" name="Picture 9"/>
          <p:cNvPicPr>
            <a:picLocks noChangeAspect="1" noChangeArrowheads="1"/>
          </p:cNvPicPr>
          <p:nvPr/>
        </p:nvPicPr>
        <p:blipFill>
          <a:blip r:embed="rId2" cstate="print"/>
          <a:srcRect/>
          <a:stretch>
            <a:fillRect/>
          </a:stretch>
        </p:blipFill>
        <p:spPr bwMode="auto">
          <a:xfrm>
            <a:off x="3328737" y="1703207"/>
            <a:ext cx="2819400" cy="2904265"/>
          </a:xfrm>
          <a:prstGeom prst="rect">
            <a:avLst/>
          </a:prstGeom>
          <a:noFill/>
          <a:ln w="9525">
            <a:noFill/>
            <a:miter lim="800000"/>
            <a:headEnd/>
            <a:tailEnd/>
          </a:ln>
        </p:spPr>
      </p:pic>
      <p:pic>
        <p:nvPicPr>
          <p:cNvPr id="7" name="Picture 6" descr="\\medx\secure\Products\Seven\visuals\WARHOL\MOTION\MikeGuss\Metro\~assets\~MetroMoodboard\CorporateExamples\image0.jpg"/>
          <p:cNvPicPr>
            <a:picLocks noChangeAspect="1" noChangeArrowheads="1"/>
          </p:cNvPicPr>
          <p:nvPr/>
        </p:nvPicPr>
        <p:blipFill>
          <a:blip r:embed="rId3" cstate="print"/>
          <a:srcRect/>
          <a:stretch>
            <a:fillRect/>
          </a:stretch>
        </p:blipFill>
        <p:spPr bwMode="auto">
          <a:xfrm>
            <a:off x="657726" y="3426372"/>
            <a:ext cx="2952750" cy="2362200"/>
          </a:xfrm>
          <a:prstGeom prst="rect">
            <a:avLst/>
          </a:prstGeom>
          <a:noFill/>
        </p:spPr>
      </p:pic>
      <p:pic>
        <p:nvPicPr>
          <p:cNvPr id="8" name="Picture 7" descr="\\medx\secure\Products\Seven\visuals\WARHOL\MOTION\MikeGuss\Metro\~assets\~MetroMoodboard\CorporateExamples\TNF-biggest-fear.jpg"/>
          <p:cNvPicPr>
            <a:picLocks noChangeAspect="1" noChangeArrowheads="1"/>
          </p:cNvPicPr>
          <p:nvPr/>
        </p:nvPicPr>
        <p:blipFill>
          <a:blip r:embed="rId4" cstate="print"/>
          <a:srcRect/>
          <a:stretch>
            <a:fillRect/>
          </a:stretch>
        </p:blipFill>
        <p:spPr bwMode="auto">
          <a:xfrm>
            <a:off x="2762250" y="4901554"/>
            <a:ext cx="3543300" cy="2362200"/>
          </a:xfrm>
          <a:prstGeom prst="rect">
            <a:avLst/>
          </a:prstGeom>
          <a:noFill/>
        </p:spPr>
      </p:pic>
      <p:pic>
        <p:nvPicPr>
          <p:cNvPr id="9" name="Picture 10" descr="\\medx\secure\Products\Seven\visuals\WARHOL\MOTION\MikeGuss\Metro\~assets\~MetroMoodboard\CorporateExamples\Hoboken_Page_1.jpg"/>
          <p:cNvPicPr>
            <a:picLocks noChangeAspect="1" noChangeArrowheads="1"/>
          </p:cNvPicPr>
          <p:nvPr/>
        </p:nvPicPr>
        <p:blipFill>
          <a:blip r:embed="rId5" cstate="print"/>
          <a:srcRect/>
          <a:stretch>
            <a:fillRect/>
          </a:stretch>
        </p:blipFill>
        <p:spPr bwMode="auto">
          <a:xfrm>
            <a:off x="657726" y="1542095"/>
            <a:ext cx="3276600" cy="2177947"/>
          </a:xfrm>
          <a:prstGeom prst="rect">
            <a:avLst/>
          </a:prstGeom>
          <a:noFill/>
        </p:spPr>
      </p:pic>
    </p:spTree>
    <p:extLst>
      <p:ext uri="{BB962C8B-B14F-4D97-AF65-F5344CB8AC3E}">
        <p14:creationId xmlns:p14="http://schemas.microsoft.com/office/powerpoint/2010/main" val="172790653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smtClean="0"/>
              <a:t>Influences reflected in </a:t>
            </a:r>
            <a:r>
              <a:rPr lang="en-US" sz="6000" dirty="0"/>
              <a:t>n</a:t>
            </a:r>
            <a:r>
              <a:rPr lang="en-US" sz="6000" dirty="0" smtClean="0"/>
              <a:t>ew Windows UI </a:t>
            </a:r>
            <a:br>
              <a:rPr lang="en-US" sz="6000" dirty="0" smtClean="0"/>
            </a:br>
            <a:r>
              <a:rPr lang="en-US" sz="6000" dirty="0" smtClean="0"/>
              <a:t>style </a:t>
            </a:r>
            <a:r>
              <a:rPr lang="en-US" sz="6000" dirty="0" smtClean="0"/>
              <a:t>apps</a:t>
            </a:r>
            <a:endParaRPr lang="en-US" sz="6000"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770020" y="2425466"/>
            <a:ext cx="8614611" cy="4843462"/>
          </a:xfrm>
          <a:prstGeom prst="rect">
            <a:avLst/>
          </a:prstGeom>
        </p:spPr>
      </p:pic>
    </p:spTree>
    <p:extLst>
      <p:ext uri="{BB962C8B-B14F-4D97-AF65-F5344CB8AC3E}">
        <p14:creationId xmlns:p14="http://schemas.microsoft.com/office/powerpoint/2010/main" val="268211306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pPr algn="l"/>
            <a:r>
              <a:rPr lang="en-US" sz="6000" dirty="0"/>
              <a:t>D</a:t>
            </a:r>
            <a:r>
              <a:rPr lang="en-US" sz="6000" dirty="0" smtClean="0"/>
              <a:t>esigned on concept of travel signage</a:t>
            </a:r>
            <a:endParaRPr lang="en-US" sz="6000" dirty="0"/>
          </a:p>
        </p:txBody>
      </p:sp>
      <p:pic>
        <p:nvPicPr>
          <p:cNvPr id="7" name="Picture 6" descr="\\Xsxboxart01\Moab\Boxes\billfl\METRO\_MetroMoods jpgs\MetroMood3.jpg"/>
          <p:cNvPicPr>
            <a:picLocks noChangeAspect="1" noChangeArrowheads="1"/>
          </p:cNvPicPr>
          <p:nvPr/>
        </p:nvPicPr>
        <p:blipFill rotWithShape="1">
          <a:blip r:embed="rId2" cstate="print"/>
          <a:srcRect t="2834"/>
          <a:stretch/>
        </p:blipFill>
        <p:spPr bwMode="auto">
          <a:xfrm>
            <a:off x="408415" y="1876926"/>
            <a:ext cx="9185275" cy="5775158"/>
          </a:xfrm>
          <a:prstGeom prst="rect">
            <a:avLst/>
          </a:prstGeom>
          <a:noFill/>
          <a:ln w="9525">
            <a:noFill/>
            <a:miter lim="800000"/>
            <a:headEnd/>
            <a:tailEnd/>
          </a:ln>
        </p:spPr>
      </p:pic>
    </p:spTree>
    <p:extLst>
      <p:ext uri="{BB962C8B-B14F-4D97-AF65-F5344CB8AC3E}">
        <p14:creationId xmlns:p14="http://schemas.microsoft.com/office/powerpoint/2010/main" val="194119112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Win8_PPT_Template">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1ba418b2-d25a-4750-94ba-b9e42b42716b">Final</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F3A473F469C524B98A00E41D68EB517" ma:contentTypeVersion="1" ma:contentTypeDescription="Create a new document." ma:contentTypeScope="" ma:versionID="55535fa4b6b301620755396e2f6ec2cb">
  <xsd:schema xmlns:xsd="http://www.w3.org/2001/XMLSchema" xmlns:xs="http://www.w3.org/2001/XMLSchema" xmlns:p="http://schemas.microsoft.com/office/2006/metadata/properties" xmlns:ns2="1ba418b2-d25a-4750-94ba-b9e42b42716b" targetNamespace="http://schemas.microsoft.com/office/2006/metadata/properties" ma:root="true" ma:fieldsID="201a5cace168dc1ce9b2aaabe05c4a7d" ns2:_="">
    <xsd:import namespace="1ba418b2-d25a-4750-94ba-b9e42b42716b"/>
    <xsd:element name="properties">
      <xsd:complexType>
        <xsd:sequence>
          <xsd:element name="documentManagement">
            <xsd:complexType>
              <xsd:all>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418b2-d25a-4750-94ba-b9e42b42716b" elementFormDefault="qualified">
    <xsd:import namespace="http://schemas.microsoft.com/office/2006/documentManagement/types"/>
    <xsd:import namespace="http://schemas.microsoft.com/office/infopath/2007/PartnerControls"/>
    <xsd:element name="Status" ma:index="8" nillable="true" ma:displayName="Status" ma:default="Ready for review" ma:format="Dropdown" ma:internalName="Status">
      <xsd:simpleType>
        <xsd:restriction base="dms:Choice">
          <xsd:enumeration value="Ready for review"/>
          <xsd:enumeration value="Review completed"/>
          <xsd:enumeration value="Edits required"/>
          <xsd:enumeration value="Final"/>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3C7443-01E3-4E0D-AC31-8BD209C1C579}">
  <ds:schemaRefs>
    <ds:schemaRef ds:uri="http://schemas.microsoft.com/office/infopath/2007/PartnerControls"/>
    <ds:schemaRef ds:uri="http://purl.org/dc/dcmitype/"/>
    <ds:schemaRef ds:uri="1ba418b2-d25a-4750-94ba-b9e42b42716b"/>
    <ds:schemaRef ds:uri="http://purl.org/dc/elements/1.1/"/>
    <ds:schemaRef ds:uri="http://purl.org/dc/terms/"/>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6AC5392-C834-498C-B674-ABCC5D8E16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418b2-d25a-4750-94ba-b9e42b4271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EB2934-CB9D-4953-B340-FBE61D6714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Win8_PPT_Template</Template>
  <TotalTime>0</TotalTime>
  <Words>928</Words>
  <Application>Microsoft Office PowerPoint</Application>
  <PresentationFormat>Custom</PresentationFormat>
  <Paragraphs>68</Paragraphs>
  <Slides>19</Slides>
  <Notes>6</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Win8_PPT_Template</vt:lpstr>
      <vt:lpstr>Module 1: The New Windows UI Design Solution</vt:lpstr>
      <vt:lpstr>This presentation covers:</vt:lpstr>
      <vt:lpstr>Download these apps for this module</vt:lpstr>
      <vt:lpstr>Concepts behind new Windows UI style applications</vt:lpstr>
      <vt:lpstr>PowerPoint Presentation</vt:lpstr>
      <vt:lpstr>Other influences</vt:lpstr>
      <vt:lpstr>Other influences</vt:lpstr>
      <vt:lpstr>Influences reflected in new Windows UI  style apps</vt:lpstr>
      <vt:lpstr>Designed on concept of travel signage</vt:lpstr>
      <vt:lpstr>Text and imagery in clear structured manner</vt:lpstr>
      <vt:lpstr>Windows 8 application components include</vt:lpstr>
      <vt:lpstr>Canvas: The surface of a device</vt:lpstr>
      <vt:lpstr>Charms include</vt:lpstr>
      <vt:lpstr>Charms</vt:lpstr>
      <vt:lpstr>Touch language</vt:lpstr>
      <vt:lpstr>App bar</vt:lpstr>
      <vt:lpstr>App bar: Controls only when needed</vt:lpstr>
      <vt:lpstr>Windows 8 views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Embrace Metro style design principles and Leverage Metro style design</dc:title>
  <dc:creator/>
  <cp:lastModifiedBy/>
  <cp:revision>1</cp:revision>
  <dcterms:created xsi:type="dcterms:W3CDTF">2012-03-27T02:52:18Z</dcterms:created>
  <dcterms:modified xsi:type="dcterms:W3CDTF">2012-09-11T21:43:15Z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0x0101004F3A473F469C524B98A00E41D68EB517</vt:lpwstr>
  </property>
</Properties>
</file>